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24"/>
  </p:notesMasterIdLst>
  <p:handoutMasterIdLst>
    <p:handoutMasterId r:id="rId25"/>
  </p:handoutMasterIdLst>
  <p:sldIdLst>
    <p:sldId id="330" r:id="rId2"/>
    <p:sldId id="343" r:id="rId3"/>
    <p:sldId id="440" r:id="rId4"/>
    <p:sldId id="442" r:id="rId5"/>
    <p:sldId id="443" r:id="rId6"/>
    <p:sldId id="441" r:id="rId7"/>
    <p:sldId id="444" r:id="rId8"/>
    <p:sldId id="445" r:id="rId9"/>
    <p:sldId id="446" r:id="rId10"/>
    <p:sldId id="447" r:id="rId11"/>
    <p:sldId id="448" r:id="rId12"/>
    <p:sldId id="449" r:id="rId13"/>
    <p:sldId id="450" r:id="rId14"/>
    <p:sldId id="451" r:id="rId15"/>
    <p:sldId id="452" r:id="rId16"/>
    <p:sldId id="453" r:id="rId17"/>
    <p:sldId id="454" r:id="rId18"/>
    <p:sldId id="455" r:id="rId19"/>
    <p:sldId id="456" r:id="rId20"/>
    <p:sldId id="457" r:id="rId21"/>
    <p:sldId id="458" r:id="rId22"/>
    <p:sldId id="459" r:id="rId23"/>
  </p:sldIdLst>
  <p:sldSz cx="9144000" cy="6858000" type="screen4x3"/>
  <p:notesSz cx="6645275" cy="9775825"/>
  <p:defaultTextStyle>
    <a:defPPr>
      <a:defRPr lang="pt-BR"/>
    </a:defPPr>
    <a:lvl1pPr algn="ctr" rtl="0" eaLnBrk="0" fontAlgn="base" hangingPunct="0">
      <a:spcBef>
        <a:spcPct val="0"/>
      </a:spcBef>
      <a:spcAft>
        <a:spcPct val="0"/>
      </a:spcAft>
      <a:defRPr sz="24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00"/>
    <a:srgbClr val="006600"/>
    <a:srgbClr val="CC00CC"/>
    <a:srgbClr val="FFED01"/>
    <a:srgbClr val="F1E60F"/>
    <a:srgbClr val="FFCC00"/>
    <a:srgbClr val="E2C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74" autoAdjust="0"/>
    <p:restoredTop sz="98063" autoAdjust="0"/>
  </p:normalViewPr>
  <p:slideViewPr>
    <p:cSldViewPr>
      <p:cViewPr>
        <p:scale>
          <a:sx n="80" d="100"/>
          <a:sy n="80" d="100"/>
        </p:scale>
        <p:origin x="-58" y="1272"/>
      </p:cViewPr>
      <p:guideLst>
        <p:guide orient="horz" pos="31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75" d="100"/>
          <a:sy n="75" d="100"/>
        </p:scale>
        <p:origin x="-2274" y="-180"/>
      </p:cViewPr>
      <p:guideLst>
        <p:guide orient="horz" pos="3081"/>
        <p:guide pos="209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607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u="none">
                <a:latin typeface="Times New Roman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97300" y="0"/>
            <a:ext cx="288131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u="none">
                <a:latin typeface="Times New Roman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97300" y="9251950"/>
            <a:ext cx="288131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u="none">
                <a:latin typeface="Times New Roman"/>
              </a:defRPr>
            </a:lvl1pPr>
          </a:lstStyle>
          <a:p>
            <a:pPr>
              <a:defRPr/>
            </a:pPr>
            <a:fld id="{A2BF97EA-7888-4DA1-83B8-6AF503C2862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125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u="none">
                <a:latin typeface="Times New Roman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3963" y="0"/>
            <a:ext cx="2881312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u="none">
                <a:latin typeface="Times New Roman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5825" y="736600"/>
            <a:ext cx="4883150" cy="36623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9220543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Espaço Reservado para Anotações 2"/>
          <p:cNvSpPr>
            <a:spLocks noGrp="1"/>
          </p:cNvSpPr>
          <p:nvPr>
            <p:ph type="body" idx="1"/>
          </p:nvPr>
        </p:nvSpPr>
        <p:spPr bwMode="auto">
          <a:xfrm>
            <a:off x="665163" y="4643438"/>
            <a:ext cx="5314950" cy="43989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 smtClean="0">
              <a:latin typeface="Times New Roman" pitchFamily="18" charset="0"/>
            </a:endParaRPr>
          </a:p>
        </p:txBody>
      </p:sp>
      <p:sp>
        <p:nvSpPr>
          <p:cNvPr id="113668" name="Espaço Reservado para Número de Slide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763963" y="9285288"/>
            <a:ext cx="2879725" cy="488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160C76EA-2F53-44AE-9494-8A0CB9A1B6AE}" type="slidenum">
              <a:rPr lang="pt-BR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Espaço Reservado para Anotações 2"/>
          <p:cNvSpPr>
            <a:spLocks noGrp="1"/>
          </p:cNvSpPr>
          <p:nvPr>
            <p:ph type="body" idx="1"/>
          </p:nvPr>
        </p:nvSpPr>
        <p:spPr bwMode="auto">
          <a:xfrm>
            <a:off x="665163" y="4643438"/>
            <a:ext cx="5314950" cy="43989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 smtClean="0">
              <a:latin typeface="Times New Roman" pitchFamily="18" charset="0"/>
            </a:endParaRPr>
          </a:p>
        </p:txBody>
      </p:sp>
      <p:sp>
        <p:nvSpPr>
          <p:cNvPr id="113668" name="Espaço Reservado para Número de Slide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763963" y="9285288"/>
            <a:ext cx="2879725" cy="488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160C76EA-2F53-44AE-9494-8A0CB9A1B6AE}" type="slidenum">
              <a:rPr lang="pt-BR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Espaço Reservado para Anotações 2"/>
          <p:cNvSpPr>
            <a:spLocks noGrp="1"/>
          </p:cNvSpPr>
          <p:nvPr>
            <p:ph type="body" idx="1"/>
          </p:nvPr>
        </p:nvSpPr>
        <p:spPr bwMode="auto">
          <a:xfrm>
            <a:off x="665163" y="4643438"/>
            <a:ext cx="5314950" cy="43989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 smtClean="0">
              <a:latin typeface="Times New Roman" pitchFamily="18" charset="0"/>
            </a:endParaRPr>
          </a:p>
        </p:txBody>
      </p:sp>
      <p:sp>
        <p:nvSpPr>
          <p:cNvPr id="113668" name="Espaço Reservado para Número de Slide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763963" y="9285288"/>
            <a:ext cx="2879725" cy="488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160C76EA-2F53-44AE-9494-8A0CB9A1B6AE}" type="slidenum">
              <a:rPr lang="pt-BR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Espaço Reservado para Anotações 2"/>
          <p:cNvSpPr>
            <a:spLocks noGrp="1"/>
          </p:cNvSpPr>
          <p:nvPr>
            <p:ph type="body" idx="1"/>
          </p:nvPr>
        </p:nvSpPr>
        <p:spPr bwMode="auto">
          <a:xfrm>
            <a:off x="665163" y="4643438"/>
            <a:ext cx="5314950" cy="43989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 smtClean="0">
              <a:latin typeface="Times New Roman" pitchFamily="18" charset="0"/>
            </a:endParaRPr>
          </a:p>
        </p:txBody>
      </p:sp>
      <p:sp>
        <p:nvSpPr>
          <p:cNvPr id="113668" name="Espaço Reservado para Número de Slide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763963" y="9285288"/>
            <a:ext cx="2879725" cy="488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160C76EA-2F53-44AE-9494-8A0CB9A1B6AE}" type="slidenum">
              <a:rPr lang="pt-BR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Espaço Reservado para Anotações 2"/>
          <p:cNvSpPr>
            <a:spLocks noGrp="1"/>
          </p:cNvSpPr>
          <p:nvPr>
            <p:ph type="body" idx="1"/>
          </p:nvPr>
        </p:nvSpPr>
        <p:spPr bwMode="auto">
          <a:xfrm>
            <a:off x="665163" y="4643438"/>
            <a:ext cx="5314950" cy="43989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 smtClean="0">
              <a:latin typeface="Times New Roman" pitchFamily="18" charset="0"/>
            </a:endParaRPr>
          </a:p>
        </p:txBody>
      </p:sp>
      <p:sp>
        <p:nvSpPr>
          <p:cNvPr id="113668" name="Espaço Reservado para Número de Slide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763963" y="9285288"/>
            <a:ext cx="2879725" cy="488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160C76EA-2F53-44AE-9494-8A0CB9A1B6AE}" type="slidenum">
              <a:rPr lang="pt-BR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Espaço Reservado para Anotações 2"/>
          <p:cNvSpPr>
            <a:spLocks noGrp="1"/>
          </p:cNvSpPr>
          <p:nvPr>
            <p:ph type="body" idx="1"/>
          </p:nvPr>
        </p:nvSpPr>
        <p:spPr bwMode="auto">
          <a:xfrm>
            <a:off x="665163" y="4643438"/>
            <a:ext cx="5314950" cy="43989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 smtClean="0">
              <a:latin typeface="Times New Roman" pitchFamily="18" charset="0"/>
            </a:endParaRPr>
          </a:p>
        </p:txBody>
      </p:sp>
      <p:sp>
        <p:nvSpPr>
          <p:cNvPr id="113668" name="Espaço Reservado para Número de Slide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763963" y="9285288"/>
            <a:ext cx="2879725" cy="488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160C76EA-2F53-44AE-9494-8A0CB9A1B6AE}" type="slidenum">
              <a:rPr lang="pt-BR"/>
              <a:pPr/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Espaço Reservado para Anotações 2"/>
          <p:cNvSpPr>
            <a:spLocks noGrp="1"/>
          </p:cNvSpPr>
          <p:nvPr>
            <p:ph type="body" idx="1"/>
          </p:nvPr>
        </p:nvSpPr>
        <p:spPr bwMode="auto">
          <a:xfrm>
            <a:off x="665163" y="4643438"/>
            <a:ext cx="5314950" cy="43989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 smtClean="0">
              <a:latin typeface="Times New Roman" pitchFamily="18" charset="0"/>
            </a:endParaRPr>
          </a:p>
        </p:txBody>
      </p:sp>
      <p:sp>
        <p:nvSpPr>
          <p:cNvPr id="113668" name="Espaço Reservado para Número de Slide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763963" y="9285288"/>
            <a:ext cx="2879725" cy="488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160C76EA-2F53-44AE-9494-8A0CB9A1B6AE}" type="slidenum">
              <a:rPr lang="pt-BR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Espaço Reservado para Anotações 2"/>
          <p:cNvSpPr>
            <a:spLocks noGrp="1"/>
          </p:cNvSpPr>
          <p:nvPr>
            <p:ph type="body" idx="1"/>
          </p:nvPr>
        </p:nvSpPr>
        <p:spPr bwMode="auto">
          <a:xfrm>
            <a:off x="665163" y="4643438"/>
            <a:ext cx="5314950" cy="43989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 smtClean="0">
              <a:latin typeface="Times New Roman" pitchFamily="18" charset="0"/>
            </a:endParaRPr>
          </a:p>
        </p:txBody>
      </p:sp>
      <p:sp>
        <p:nvSpPr>
          <p:cNvPr id="113668" name="Espaço Reservado para Número de Slide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763963" y="9285288"/>
            <a:ext cx="2879725" cy="488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160C76EA-2F53-44AE-9494-8A0CB9A1B6AE}" type="slidenum">
              <a:rPr lang="pt-BR"/>
              <a:pPr/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Espaço Reservado para Anotações 2"/>
          <p:cNvSpPr>
            <a:spLocks noGrp="1"/>
          </p:cNvSpPr>
          <p:nvPr>
            <p:ph type="body" idx="1"/>
          </p:nvPr>
        </p:nvSpPr>
        <p:spPr bwMode="auto">
          <a:xfrm>
            <a:off x="665163" y="4643438"/>
            <a:ext cx="5314950" cy="43989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 smtClean="0">
              <a:latin typeface="Times New Roman" pitchFamily="18" charset="0"/>
            </a:endParaRPr>
          </a:p>
        </p:txBody>
      </p:sp>
      <p:sp>
        <p:nvSpPr>
          <p:cNvPr id="113668" name="Espaço Reservado para Número de Slide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763963" y="9285288"/>
            <a:ext cx="2879725" cy="488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160C76EA-2F53-44AE-9494-8A0CB9A1B6AE}" type="slidenum">
              <a:rPr lang="pt-BR"/>
              <a:pPr/>
              <a:t>19</a:t>
            </a:fld>
            <a:endParaRPr 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Espaço Reservado para Anotações 2"/>
          <p:cNvSpPr>
            <a:spLocks noGrp="1"/>
          </p:cNvSpPr>
          <p:nvPr>
            <p:ph type="body" idx="1"/>
          </p:nvPr>
        </p:nvSpPr>
        <p:spPr bwMode="auto">
          <a:xfrm>
            <a:off x="665163" y="4643438"/>
            <a:ext cx="5314950" cy="43989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 smtClean="0">
              <a:latin typeface="Times New Roman" pitchFamily="18" charset="0"/>
            </a:endParaRPr>
          </a:p>
        </p:txBody>
      </p:sp>
      <p:sp>
        <p:nvSpPr>
          <p:cNvPr id="113668" name="Espaço Reservado para Número de Slide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763963" y="9285288"/>
            <a:ext cx="2879725" cy="488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160C76EA-2F53-44AE-9494-8A0CB9A1B6AE}" type="slidenum">
              <a:rPr lang="pt-BR"/>
              <a:pPr/>
              <a:t>20</a:t>
            </a:fld>
            <a:endParaRPr 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Espaço Reservado para Anotações 2"/>
          <p:cNvSpPr>
            <a:spLocks noGrp="1"/>
          </p:cNvSpPr>
          <p:nvPr>
            <p:ph type="body" idx="1"/>
          </p:nvPr>
        </p:nvSpPr>
        <p:spPr bwMode="auto">
          <a:xfrm>
            <a:off x="665163" y="4643438"/>
            <a:ext cx="5314950" cy="43989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 smtClean="0">
              <a:latin typeface="Times New Roman" pitchFamily="18" charset="0"/>
            </a:endParaRPr>
          </a:p>
        </p:txBody>
      </p:sp>
      <p:sp>
        <p:nvSpPr>
          <p:cNvPr id="113668" name="Espaço Reservado para Número de Slide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763963" y="9285288"/>
            <a:ext cx="2879725" cy="488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160C76EA-2F53-44AE-9494-8A0CB9A1B6AE}" type="slidenum">
              <a:rPr lang="pt-BR"/>
              <a:pPr/>
              <a:t>21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Espaço Reservado para Anotações 2"/>
          <p:cNvSpPr>
            <a:spLocks noGrp="1"/>
          </p:cNvSpPr>
          <p:nvPr>
            <p:ph type="body" idx="1"/>
          </p:nvPr>
        </p:nvSpPr>
        <p:spPr bwMode="auto">
          <a:xfrm>
            <a:off x="665163" y="4643438"/>
            <a:ext cx="5314950" cy="43989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 smtClean="0">
              <a:latin typeface="Times New Roman" pitchFamily="18" charset="0"/>
            </a:endParaRPr>
          </a:p>
        </p:txBody>
      </p:sp>
      <p:sp>
        <p:nvSpPr>
          <p:cNvPr id="113668" name="Espaço Reservado para Número de Slide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763963" y="9285288"/>
            <a:ext cx="2879725" cy="488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160C76EA-2F53-44AE-9494-8A0CB9A1B6AE}" type="slidenum">
              <a:rPr lang="pt-BR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Espaço Reservado para Anotações 2"/>
          <p:cNvSpPr>
            <a:spLocks noGrp="1"/>
          </p:cNvSpPr>
          <p:nvPr>
            <p:ph type="body" idx="1"/>
          </p:nvPr>
        </p:nvSpPr>
        <p:spPr bwMode="auto">
          <a:xfrm>
            <a:off x="665163" y="4643438"/>
            <a:ext cx="5314950" cy="43989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 smtClean="0">
              <a:latin typeface="Times New Roman" pitchFamily="18" charset="0"/>
            </a:endParaRPr>
          </a:p>
        </p:txBody>
      </p:sp>
      <p:sp>
        <p:nvSpPr>
          <p:cNvPr id="113668" name="Espaço Reservado para Número de Slide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763963" y="9285288"/>
            <a:ext cx="2879725" cy="488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160C76EA-2F53-44AE-9494-8A0CB9A1B6AE}" type="slidenum">
              <a:rPr lang="pt-BR"/>
              <a:pPr/>
              <a:t>22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Espaço Reservado para Anotações 2"/>
          <p:cNvSpPr>
            <a:spLocks noGrp="1"/>
          </p:cNvSpPr>
          <p:nvPr>
            <p:ph type="body" idx="1"/>
          </p:nvPr>
        </p:nvSpPr>
        <p:spPr bwMode="auto">
          <a:xfrm>
            <a:off x="665163" y="4643438"/>
            <a:ext cx="5314950" cy="43989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 smtClean="0">
              <a:latin typeface="Times New Roman" pitchFamily="18" charset="0"/>
            </a:endParaRPr>
          </a:p>
        </p:txBody>
      </p:sp>
      <p:sp>
        <p:nvSpPr>
          <p:cNvPr id="113668" name="Espaço Reservado para Número de Slide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763963" y="9285288"/>
            <a:ext cx="2879725" cy="488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160C76EA-2F53-44AE-9494-8A0CB9A1B6AE}" type="slidenum">
              <a:rPr lang="pt-BR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Espaço Reservado para Anotações 2"/>
          <p:cNvSpPr>
            <a:spLocks noGrp="1"/>
          </p:cNvSpPr>
          <p:nvPr>
            <p:ph type="body" idx="1"/>
          </p:nvPr>
        </p:nvSpPr>
        <p:spPr bwMode="auto">
          <a:xfrm>
            <a:off x="665163" y="4643438"/>
            <a:ext cx="5314950" cy="43989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 smtClean="0">
              <a:latin typeface="Times New Roman" pitchFamily="18" charset="0"/>
            </a:endParaRPr>
          </a:p>
        </p:txBody>
      </p:sp>
      <p:sp>
        <p:nvSpPr>
          <p:cNvPr id="113668" name="Espaço Reservado para Número de Slide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763963" y="9285288"/>
            <a:ext cx="2879725" cy="488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160C76EA-2F53-44AE-9494-8A0CB9A1B6AE}" type="slidenum">
              <a:rPr lang="pt-BR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Espaço Reservado para Anotações 2"/>
          <p:cNvSpPr>
            <a:spLocks noGrp="1"/>
          </p:cNvSpPr>
          <p:nvPr>
            <p:ph type="body" idx="1"/>
          </p:nvPr>
        </p:nvSpPr>
        <p:spPr bwMode="auto">
          <a:xfrm>
            <a:off x="665163" y="4643438"/>
            <a:ext cx="5314950" cy="43989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 smtClean="0">
              <a:latin typeface="Times New Roman" pitchFamily="18" charset="0"/>
            </a:endParaRPr>
          </a:p>
        </p:txBody>
      </p:sp>
      <p:sp>
        <p:nvSpPr>
          <p:cNvPr id="113668" name="Espaço Reservado para Número de Slide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763963" y="9285288"/>
            <a:ext cx="2879725" cy="488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160C76EA-2F53-44AE-9494-8A0CB9A1B6AE}" type="slidenum">
              <a:rPr lang="pt-BR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Espaço Reservado para Anotações 2"/>
          <p:cNvSpPr>
            <a:spLocks noGrp="1"/>
          </p:cNvSpPr>
          <p:nvPr>
            <p:ph type="body" idx="1"/>
          </p:nvPr>
        </p:nvSpPr>
        <p:spPr bwMode="auto">
          <a:xfrm>
            <a:off x="665163" y="4643438"/>
            <a:ext cx="5314950" cy="43989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 smtClean="0">
              <a:latin typeface="Times New Roman" pitchFamily="18" charset="0"/>
            </a:endParaRPr>
          </a:p>
        </p:txBody>
      </p:sp>
      <p:sp>
        <p:nvSpPr>
          <p:cNvPr id="113668" name="Espaço Reservado para Número de Slide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763963" y="9285288"/>
            <a:ext cx="2879725" cy="488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160C76EA-2F53-44AE-9494-8A0CB9A1B6AE}" type="slidenum">
              <a:rPr lang="pt-BR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Espaço Reservado para Anotações 2"/>
          <p:cNvSpPr>
            <a:spLocks noGrp="1"/>
          </p:cNvSpPr>
          <p:nvPr>
            <p:ph type="body" idx="1"/>
          </p:nvPr>
        </p:nvSpPr>
        <p:spPr bwMode="auto">
          <a:xfrm>
            <a:off x="665163" y="4643438"/>
            <a:ext cx="5314950" cy="43989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 smtClean="0">
              <a:latin typeface="Times New Roman" pitchFamily="18" charset="0"/>
            </a:endParaRPr>
          </a:p>
        </p:txBody>
      </p:sp>
      <p:sp>
        <p:nvSpPr>
          <p:cNvPr id="113668" name="Espaço Reservado para Número de Slide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763963" y="9285288"/>
            <a:ext cx="2879725" cy="488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160C76EA-2F53-44AE-9494-8A0CB9A1B6AE}" type="slidenum">
              <a:rPr lang="pt-BR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Espaço Reservado para Anotações 2"/>
          <p:cNvSpPr>
            <a:spLocks noGrp="1"/>
          </p:cNvSpPr>
          <p:nvPr>
            <p:ph type="body" idx="1"/>
          </p:nvPr>
        </p:nvSpPr>
        <p:spPr bwMode="auto">
          <a:xfrm>
            <a:off x="665163" y="4643438"/>
            <a:ext cx="5314950" cy="43989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 smtClean="0">
              <a:latin typeface="Times New Roman" pitchFamily="18" charset="0"/>
            </a:endParaRPr>
          </a:p>
        </p:txBody>
      </p:sp>
      <p:sp>
        <p:nvSpPr>
          <p:cNvPr id="113668" name="Espaço Reservado para Número de Slide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763963" y="9285288"/>
            <a:ext cx="2879725" cy="488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160C76EA-2F53-44AE-9494-8A0CB9A1B6AE}" type="slidenum">
              <a:rPr lang="pt-BR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Espaço Reservado para Anotações 2"/>
          <p:cNvSpPr>
            <a:spLocks noGrp="1"/>
          </p:cNvSpPr>
          <p:nvPr>
            <p:ph type="body" idx="1"/>
          </p:nvPr>
        </p:nvSpPr>
        <p:spPr bwMode="auto">
          <a:xfrm>
            <a:off x="665163" y="4643438"/>
            <a:ext cx="5314950" cy="43989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 smtClean="0">
              <a:latin typeface="Times New Roman" pitchFamily="18" charset="0"/>
            </a:endParaRPr>
          </a:p>
        </p:txBody>
      </p:sp>
      <p:sp>
        <p:nvSpPr>
          <p:cNvPr id="113668" name="Espaço Reservado para Número de Slide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763963" y="9285288"/>
            <a:ext cx="2879725" cy="488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160C76EA-2F53-44AE-9494-8A0CB9A1B6AE}" type="slidenum">
              <a:rPr lang="pt-BR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reto 4"/>
          <p:cNvCxnSpPr>
            <a:cxnSpLocks noChangeShapeType="1"/>
          </p:cNvCxnSpPr>
          <p:nvPr userDrawn="1"/>
        </p:nvCxnSpPr>
        <p:spPr bwMode="auto">
          <a:xfrm>
            <a:off x="0" y="642938"/>
            <a:ext cx="9144000" cy="0"/>
          </a:xfrm>
          <a:prstGeom prst="line">
            <a:avLst/>
          </a:prstGeom>
          <a:noFill/>
          <a:ln w="28575" algn="ctr">
            <a:solidFill>
              <a:srgbClr val="002060"/>
            </a:solidFill>
            <a:round/>
            <a:headEnd type="none" w="sm" len="sm"/>
            <a:tailEnd type="none" w="sm" len="sm"/>
          </a:ln>
        </p:spPr>
      </p:cxnSp>
    </p:spTree>
  </p:cSld>
  <p:clrMapOvr>
    <a:masterClrMapping/>
  </p:clrMapOvr>
  <p:transition spd="med"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2" tx1="lt1" bg2="dk1" tx2="lt2" accent1="accent1" accent2="accent2" accent3="accent3" accent4="accent4" accent5="accent5" accent6="accent6" hlink="hlink" folHlink="folHlink"/>
  <p:sldLayoutIdLst>
    <p:sldLayoutId id="2147483747" r:id="rId1"/>
  </p:sldLayoutIdLst>
  <p:transition spd="med">
    <p:pull dir="l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FFCC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FF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FFCC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Karimi_TV%20white%20space%20databases-Algorithms%20for%20the%20calculation%20of%20maximum%20permitted%20radiated%20power%20levels_2012.pdf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tângulo 9"/>
          <p:cNvSpPr>
            <a:spLocks noChangeArrowheads="1"/>
          </p:cNvSpPr>
          <p:nvPr/>
        </p:nvSpPr>
        <p:spPr bwMode="auto">
          <a:xfrm flipV="1">
            <a:off x="0" y="6165850"/>
            <a:ext cx="9144000" cy="692150"/>
          </a:xfrm>
          <a:prstGeom prst="rect">
            <a:avLst/>
          </a:prstGeom>
          <a:solidFill>
            <a:srgbClr val="002060"/>
          </a:solidFill>
          <a:ln w="12700" algn="ctr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0" y="6170613"/>
            <a:ext cx="9144000" cy="6715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r>
              <a:rPr lang="pt-BR" sz="1800" i="1" u="none" dirty="0">
                <a:latin typeface="Arial" charset="0"/>
              </a:rPr>
              <a:t>Mauro Vieira de Lima</a:t>
            </a:r>
          </a:p>
          <a:p>
            <a:r>
              <a:rPr lang="pt-BR" sz="1800" u="none" dirty="0" smtClean="0"/>
              <a:t>Março/2015</a:t>
            </a:r>
            <a:endParaRPr lang="pt-BR" sz="1800" u="none" dirty="0"/>
          </a:p>
        </p:txBody>
      </p:sp>
      <p:sp>
        <p:nvSpPr>
          <p:cNvPr id="3076" name="Rectangle 53"/>
          <p:cNvSpPr>
            <a:spLocks noChangeArrowheads="1"/>
          </p:cNvSpPr>
          <p:nvPr/>
        </p:nvSpPr>
        <p:spPr bwMode="auto">
          <a:xfrm>
            <a:off x="34925" y="1915082"/>
            <a:ext cx="9056688" cy="193899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r>
              <a:rPr lang="pt-BR" u="none" dirty="0" smtClean="0">
                <a:solidFill>
                  <a:srgbClr val="000066"/>
                </a:solidFill>
                <a:latin typeface="Arial" charset="0"/>
              </a:rPr>
              <a:t>Regulamento OFCOM</a:t>
            </a:r>
          </a:p>
          <a:p>
            <a:endParaRPr lang="pt-BR" u="none" dirty="0" smtClean="0">
              <a:solidFill>
                <a:srgbClr val="000066"/>
              </a:solidFill>
              <a:latin typeface="Arial" charset="0"/>
            </a:endParaRPr>
          </a:p>
          <a:p>
            <a:r>
              <a:rPr lang="pt-BR" u="none" dirty="0" err="1" smtClean="0">
                <a:solidFill>
                  <a:srgbClr val="000066"/>
                </a:solidFill>
                <a:latin typeface="Arial" charset="0"/>
              </a:rPr>
              <a:t>Implementing</a:t>
            </a:r>
            <a:r>
              <a:rPr lang="pt-BR" u="none" dirty="0" smtClean="0">
                <a:solidFill>
                  <a:srgbClr val="000066"/>
                </a:solidFill>
                <a:latin typeface="Arial" charset="0"/>
              </a:rPr>
              <a:t> TV White </a:t>
            </a:r>
            <a:r>
              <a:rPr lang="pt-BR" u="none" dirty="0" err="1" smtClean="0">
                <a:solidFill>
                  <a:srgbClr val="000066"/>
                </a:solidFill>
                <a:latin typeface="Arial" charset="0"/>
              </a:rPr>
              <a:t>Spaces</a:t>
            </a:r>
            <a:endParaRPr lang="pt-BR" u="none" dirty="0" smtClean="0">
              <a:solidFill>
                <a:srgbClr val="000066"/>
              </a:solidFill>
              <a:latin typeface="Arial" charset="0"/>
            </a:endParaRPr>
          </a:p>
          <a:p>
            <a:r>
              <a:rPr lang="pt-BR" u="none" smtClean="0">
                <a:solidFill>
                  <a:srgbClr val="000066"/>
                </a:solidFill>
                <a:latin typeface="Arial" charset="0"/>
              </a:rPr>
              <a:t>Fev/2015</a:t>
            </a:r>
            <a:endParaRPr lang="pt-BR" u="none" dirty="0" smtClean="0">
              <a:solidFill>
                <a:srgbClr val="000066"/>
              </a:solidFill>
              <a:latin typeface="Arial" charset="0"/>
            </a:endParaRPr>
          </a:p>
          <a:p>
            <a:endParaRPr lang="pt-BR" u="none" dirty="0" smtClean="0">
              <a:solidFill>
                <a:srgbClr val="000066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158750" y="642918"/>
            <a:ext cx="4913316" cy="452431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1600" dirty="0" smtClean="0">
                <a:solidFill>
                  <a:schemeClr val="bg2"/>
                </a:solidFill>
                <a:latin typeface="+mj-lt"/>
              </a:rPr>
              <a:t>Services below the UHF TV band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There are a large number of different users of spectrum close to the lower end of the UHF TV band, between 450 and 470MHz.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Power restrictions 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on WSDs operating in the lower section of the UHF TV band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(in channels 21 to 24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):</a:t>
            </a:r>
          </a:p>
          <a:p>
            <a:pPr algn="just">
              <a:defRPr/>
            </a:pPr>
            <a:endParaRPr lang="en-US" sz="16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600" dirty="0" smtClean="0">
                <a:solidFill>
                  <a:schemeClr val="bg2"/>
                </a:solidFill>
                <a:latin typeface="+mj-lt"/>
              </a:rPr>
              <a:t>Services above the UHF TV band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The frequencies immediately above the UHF TV band are used for 4G mobile.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It is not allow WSDs to operate in channel 60 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(the closest to 4G services).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600" dirty="0" smtClean="0">
                <a:solidFill>
                  <a:schemeClr val="bg2"/>
                </a:solidFill>
                <a:latin typeface="+mj-lt"/>
              </a:rPr>
              <a:t>Cross-border issues</a:t>
            </a:r>
          </a:p>
          <a:p>
            <a:pPr algn="just">
              <a:defRPr/>
            </a:pPr>
            <a:endParaRPr lang="en-US" sz="1400" u="none" dirty="0" smtClean="0">
              <a:solidFill>
                <a:srgbClr val="FF0000"/>
              </a:solidFill>
              <a:latin typeface="+mj-lt"/>
            </a:endParaRPr>
          </a:p>
          <a:p>
            <a:pPr algn="just">
              <a:defRPr/>
            </a:pP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Trigger field strength levels determining power levels for WSDs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. GE06 Plan specifies the following trigger Field strength levels used for the protection of broadcasting services:</a:t>
            </a:r>
          </a:p>
        </p:txBody>
      </p:sp>
      <p:sp>
        <p:nvSpPr>
          <p:cNvPr id="6" name="CaixaDeTexto 3"/>
          <p:cNvSpPr txBox="1">
            <a:spLocks noChangeArrowheads="1"/>
          </p:cNvSpPr>
          <p:nvPr/>
        </p:nvSpPr>
        <p:spPr bwMode="auto">
          <a:xfrm>
            <a:off x="0" y="142875"/>
            <a:ext cx="8893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/>
            <a:r>
              <a:rPr lang="en-US" sz="1800" u="none" dirty="0" smtClean="0">
                <a:solidFill>
                  <a:srgbClr val="262626"/>
                </a:solidFill>
                <a:latin typeface="Arial" charset="0"/>
              </a:rPr>
              <a:t>Coexistence in relation to users above and below the TV band and cross border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714356"/>
            <a:ext cx="4104799" cy="4242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5286388"/>
            <a:ext cx="65151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357298"/>
            <a:ext cx="64008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158750" y="642918"/>
            <a:ext cx="8770968" cy="63401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Ofcom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will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calculate the EIRP limits at all locations 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and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all DTT channels 21 to 60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, accounting for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five WSD spectrum emission classes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,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two protection ratio categories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and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seven representative WSD antenna heights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, all for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type A WSDs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(7×5×2 = 70 datasets for each channel and pixel). 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rgbClr val="FF0000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rgbClr val="FF0000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rgbClr val="FF0000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rgbClr val="FF0000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rgbClr val="FF0000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rgbClr val="FF0000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rgbClr val="FF0000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rgbClr val="FF0000"/>
              </a:solidFill>
              <a:latin typeface="+mj-lt"/>
            </a:endParaRPr>
          </a:p>
          <a:p>
            <a:pPr algn="just">
              <a:defRPr/>
            </a:pP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WSDBs can then infer the EIRP limits for type B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by adding an appropriate building penetration gain (depending on the WSD height) and body gain (0 dB).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Pixel is considered served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by DTT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if the location probability 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for that pixel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exceeds 70%. 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Not all channels in a pixel are protected. This might be because for some channels the estimate of location probability falls below a 70% threshold.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DTT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pixel is unpopulated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, then it is by definition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not protected 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(not include it in our calculations).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DTT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pixel is served by certain protected TV transmitters 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via a number of protected DTT channels,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then we do not include other DTT transmitters 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and channels in our calculations for that DTT pixel.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For a given WSD location, it is not necessary to examine all DTT receiver pixels,. Pixels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beyond a distance R</a:t>
            </a:r>
            <a:r>
              <a:rPr lang="en-US" sz="1400" u="none" baseline="-25000" dirty="0" smtClean="0">
                <a:solidFill>
                  <a:srgbClr val="FF0000"/>
                </a:solidFill>
                <a:latin typeface="+mj-lt"/>
              </a:rPr>
              <a:t>REL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 would not affect the WSD regulatory limits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. </a:t>
            </a:r>
            <a:r>
              <a:rPr lang="en-US" sz="1400" u="none" dirty="0" smtClean="0">
                <a:solidFill>
                  <a:schemeClr val="bg2"/>
                </a:solidFill>
              </a:rPr>
              <a:t>R</a:t>
            </a:r>
            <a:r>
              <a:rPr lang="en-US" sz="1400" u="none" baseline="-25000" dirty="0" smtClean="0">
                <a:solidFill>
                  <a:schemeClr val="bg2"/>
                </a:solidFill>
              </a:rPr>
              <a:t>REL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will be 20 km for co-channel, and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2 km for adjacent channe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l calculations. (</a:t>
            </a:r>
            <a:r>
              <a:rPr lang="en-US" sz="1400" u="none" dirty="0" smtClean="0">
                <a:solidFill>
                  <a:schemeClr val="bg2"/>
                </a:solidFill>
              </a:rPr>
              <a:t>R</a:t>
            </a:r>
            <a:r>
              <a:rPr lang="en-US" sz="1400" u="none" baseline="-25000" dirty="0" smtClean="0">
                <a:solidFill>
                  <a:schemeClr val="bg2"/>
                </a:solidFill>
              </a:rPr>
              <a:t>REL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=20km </a:t>
            </a:r>
            <a:r>
              <a:rPr lang="en-US" sz="1400" u="none" dirty="0" smtClean="0">
                <a:solidFill>
                  <a:schemeClr val="bg2"/>
                </a:solidFill>
                <a:latin typeface="Calibri"/>
                <a:cs typeface="Calibri"/>
              </a:rPr>
              <a:t>→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125,664 elements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; </a:t>
            </a:r>
            <a:r>
              <a:rPr lang="en-US" sz="1400" u="none" dirty="0" smtClean="0">
                <a:solidFill>
                  <a:srgbClr val="FF0000"/>
                </a:solidFill>
              </a:rPr>
              <a:t>R</a:t>
            </a:r>
            <a:r>
              <a:rPr lang="en-US" sz="1400" u="none" baseline="-25000" dirty="0" smtClean="0">
                <a:solidFill>
                  <a:srgbClr val="FF0000"/>
                </a:solidFill>
              </a:rPr>
              <a:t>REL</a:t>
            </a:r>
            <a:r>
              <a:rPr lang="en-US" sz="1400" u="none" dirty="0" smtClean="0">
                <a:solidFill>
                  <a:srgbClr val="FF0000"/>
                </a:solidFill>
              </a:rPr>
              <a:t>=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2km </a:t>
            </a:r>
            <a:r>
              <a:rPr lang="en-US" sz="1400" u="none" dirty="0" smtClean="0">
                <a:solidFill>
                  <a:srgbClr val="FF0000"/>
                </a:solidFill>
                <a:latin typeface="Calibri"/>
                <a:cs typeface="Calibri"/>
              </a:rPr>
              <a:t>→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1257 elements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).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200" u="none" dirty="0" smtClean="0">
                <a:solidFill>
                  <a:schemeClr val="bg2"/>
                </a:solidFill>
                <a:latin typeface="+mj-lt"/>
              </a:rPr>
              <a:t>Dist=2km </a:t>
            </a:r>
            <a:r>
              <a:rPr lang="en-US" sz="1200" u="none" dirty="0" smtClean="0">
                <a:solidFill>
                  <a:schemeClr val="bg2"/>
                </a:solidFill>
                <a:latin typeface="Calibri"/>
                <a:cs typeface="Calibri"/>
              </a:rPr>
              <a:t>→ </a:t>
            </a:r>
            <a:r>
              <a:rPr lang="en-US" sz="1200" u="none" dirty="0" smtClean="0">
                <a:solidFill>
                  <a:schemeClr val="bg2"/>
                </a:solidFill>
                <a:latin typeface="+mj-lt"/>
              </a:rPr>
              <a:t>FSL= 92.5dB </a:t>
            </a:r>
            <a:r>
              <a:rPr lang="en-US" sz="1200" u="none" dirty="0" smtClean="0">
                <a:solidFill>
                  <a:schemeClr val="bg2"/>
                </a:solidFill>
                <a:latin typeface="Calibri"/>
                <a:cs typeface="Calibri"/>
              </a:rPr>
              <a:t>→</a:t>
            </a:r>
            <a:r>
              <a:rPr lang="en-US" sz="1200" u="none" dirty="0" smtClean="0">
                <a:solidFill>
                  <a:schemeClr val="bg2"/>
                </a:solidFill>
                <a:latin typeface="+mj-lt"/>
              </a:rPr>
              <a:t> </a:t>
            </a:r>
            <a:r>
              <a:rPr lang="en-US" sz="1200" u="none" dirty="0" err="1" smtClean="0">
                <a:solidFill>
                  <a:schemeClr val="bg2"/>
                </a:solidFill>
                <a:latin typeface="+mj-lt"/>
              </a:rPr>
              <a:t>Ptx</a:t>
            </a:r>
            <a:r>
              <a:rPr lang="en-US" sz="1200" u="none" dirty="0" smtClean="0">
                <a:solidFill>
                  <a:schemeClr val="bg2"/>
                </a:solidFill>
                <a:latin typeface="+mj-lt"/>
              </a:rPr>
              <a:t>=36 </a:t>
            </a:r>
            <a:r>
              <a:rPr lang="en-US" sz="1200" u="none" dirty="0" smtClean="0">
                <a:solidFill>
                  <a:schemeClr val="bg2"/>
                </a:solidFill>
                <a:latin typeface="Calibri"/>
                <a:cs typeface="Calibri"/>
              </a:rPr>
              <a:t>→</a:t>
            </a:r>
            <a:r>
              <a:rPr lang="en-US" sz="1200" u="none" dirty="0" smtClean="0">
                <a:solidFill>
                  <a:schemeClr val="bg2"/>
                </a:solidFill>
                <a:latin typeface="+mj-lt"/>
              </a:rPr>
              <a:t> </a:t>
            </a:r>
            <a:r>
              <a:rPr lang="en-US" sz="1200" u="none" dirty="0" err="1" smtClean="0">
                <a:solidFill>
                  <a:schemeClr val="bg2"/>
                </a:solidFill>
                <a:latin typeface="+mj-lt"/>
              </a:rPr>
              <a:t>Prx</a:t>
            </a:r>
            <a:r>
              <a:rPr lang="en-US" sz="1200" u="none" dirty="0" smtClean="0">
                <a:solidFill>
                  <a:schemeClr val="bg2"/>
                </a:solidFill>
                <a:latin typeface="+mj-lt"/>
              </a:rPr>
              <a:t>=-56.5 </a:t>
            </a:r>
            <a:r>
              <a:rPr lang="en-US" sz="1200" u="none" dirty="0" smtClean="0">
                <a:solidFill>
                  <a:schemeClr val="bg2"/>
                </a:solidFill>
                <a:latin typeface="Calibri"/>
                <a:cs typeface="Calibri"/>
              </a:rPr>
              <a:t>→</a:t>
            </a:r>
            <a:r>
              <a:rPr lang="en-US" sz="1200" u="none" dirty="0" smtClean="0">
                <a:solidFill>
                  <a:schemeClr val="bg2"/>
                </a:solidFill>
                <a:latin typeface="+mj-lt"/>
              </a:rPr>
              <a:t> PR=-36 </a:t>
            </a:r>
            <a:r>
              <a:rPr lang="en-US" sz="1200" u="none" dirty="0" smtClean="0">
                <a:solidFill>
                  <a:schemeClr val="bg2"/>
                </a:solidFill>
                <a:latin typeface="Calibri"/>
                <a:cs typeface="Calibri"/>
              </a:rPr>
              <a:t>→</a:t>
            </a:r>
            <a:r>
              <a:rPr lang="en-US" sz="1200" u="none" dirty="0" smtClean="0">
                <a:solidFill>
                  <a:schemeClr val="bg2"/>
                </a:solidFill>
                <a:latin typeface="+mj-lt"/>
              </a:rPr>
              <a:t> </a:t>
            </a:r>
            <a:r>
              <a:rPr lang="en-US" sz="1200" u="none" dirty="0" err="1" smtClean="0">
                <a:solidFill>
                  <a:schemeClr val="bg2"/>
                </a:solidFill>
                <a:latin typeface="+mj-lt"/>
              </a:rPr>
              <a:t>Pinterf</a:t>
            </a:r>
            <a:r>
              <a:rPr lang="en-US" sz="1200" u="none" dirty="0" smtClean="0">
                <a:solidFill>
                  <a:schemeClr val="bg2"/>
                </a:solidFill>
                <a:latin typeface="+mj-lt"/>
              </a:rPr>
              <a:t>=-92.5; SINR=(-75.5+92.5)=17dB</a:t>
            </a:r>
          </a:p>
        </p:txBody>
      </p:sp>
      <p:sp>
        <p:nvSpPr>
          <p:cNvPr id="6" name="CaixaDeTexto 3"/>
          <p:cNvSpPr txBox="1">
            <a:spLocks noChangeArrowheads="1"/>
          </p:cNvSpPr>
          <p:nvPr/>
        </p:nvSpPr>
        <p:spPr bwMode="auto">
          <a:xfrm>
            <a:off x="0" y="142875"/>
            <a:ext cx="88931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/>
            <a:r>
              <a:rPr lang="en-US" sz="1800" u="none" dirty="0" smtClean="0">
                <a:solidFill>
                  <a:srgbClr val="262626"/>
                </a:solidFill>
                <a:latin typeface="Arial" charset="0"/>
              </a:rPr>
              <a:t>Approach to determining WSD emission limits</a:t>
            </a: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158750" y="642918"/>
            <a:ext cx="8770968" cy="569386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Notation:</a:t>
            </a:r>
          </a:p>
          <a:p>
            <a:pPr lvl="1" algn="just">
              <a:defRPr/>
            </a:pPr>
            <a:r>
              <a:rPr lang="en-US" sz="1400" u="none" dirty="0" smtClean="0">
                <a:solidFill>
                  <a:schemeClr val="bg2"/>
                </a:solidFill>
              </a:rPr>
              <a:t>•  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i</a:t>
            </a:r>
            <a:r>
              <a:rPr lang="en-US" sz="1400" u="none" baseline="-25000" dirty="0" err="1" smtClean="0">
                <a:solidFill>
                  <a:schemeClr val="bg2"/>
                </a:solidFill>
                <a:latin typeface="+mj-lt"/>
              </a:rPr>
              <a:t>WSD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 	</a:t>
            </a:r>
            <a:r>
              <a:rPr lang="en-US" sz="1400" u="none" dirty="0" smtClean="0">
                <a:solidFill>
                  <a:schemeClr val="bg2"/>
                </a:solidFill>
                <a:latin typeface="Calibri"/>
                <a:cs typeface="Calibri"/>
              </a:rPr>
              <a:t>→	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WSD transmitter location/pixel index.</a:t>
            </a:r>
          </a:p>
          <a:p>
            <a:pPr lvl="1"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•  F</a:t>
            </a:r>
            <a:r>
              <a:rPr lang="en-US" sz="1400" u="none" baseline="-25000" dirty="0" smtClean="0">
                <a:solidFill>
                  <a:schemeClr val="bg2"/>
                </a:solidFill>
                <a:latin typeface="+mj-lt"/>
              </a:rPr>
              <a:t>WSD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	</a:t>
            </a:r>
            <a:r>
              <a:rPr lang="en-US" sz="1400" u="none" dirty="0" smtClean="0">
                <a:solidFill>
                  <a:schemeClr val="bg2"/>
                </a:solidFill>
                <a:latin typeface="Calibri"/>
                <a:cs typeface="Calibri"/>
              </a:rPr>
              <a:t>→	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WSD channel index, 21 to 60.</a:t>
            </a:r>
          </a:p>
          <a:p>
            <a:pPr lvl="1"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•  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i</a:t>
            </a:r>
            <a:r>
              <a:rPr lang="en-US" sz="1400" u="none" baseline="-25000" dirty="0" err="1" smtClean="0">
                <a:solidFill>
                  <a:schemeClr val="bg2"/>
                </a:solidFill>
                <a:latin typeface="+mj-lt"/>
              </a:rPr>
              <a:t>DTT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 	</a:t>
            </a:r>
            <a:r>
              <a:rPr lang="en-US" sz="1400" u="none" dirty="0" smtClean="0">
                <a:solidFill>
                  <a:schemeClr val="bg2"/>
                </a:solidFill>
                <a:latin typeface="Calibri"/>
                <a:cs typeface="Calibri"/>
              </a:rPr>
              <a:t>→	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DTT receiver location/pixel index.</a:t>
            </a:r>
          </a:p>
          <a:p>
            <a:pPr lvl="1"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•  F</a:t>
            </a:r>
            <a:r>
              <a:rPr lang="en-US" sz="1400" u="none" baseline="-25000" dirty="0" smtClean="0">
                <a:solidFill>
                  <a:schemeClr val="bg2"/>
                </a:solidFill>
                <a:latin typeface="+mj-lt"/>
              </a:rPr>
              <a:t>DTT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 	</a:t>
            </a:r>
            <a:r>
              <a:rPr lang="en-US" sz="1400" u="none" dirty="0" smtClean="0">
                <a:solidFill>
                  <a:schemeClr val="bg2"/>
                </a:solidFill>
                <a:latin typeface="Calibri"/>
                <a:cs typeface="Calibri"/>
              </a:rPr>
              <a:t>→	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DTT channel index, 21 to 60.</a:t>
            </a:r>
          </a:p>
          <a:p>
            <a:pPr lvl="1"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•  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l</a:t>
            </a:r>
            <a:r>
              <a:rPr lang="en-US" sz="1400" u="none" baseline="-25000" dirty="0" err="1" smtClean="0">
                <a:solidFill>
                  <a:schemeClr val="bg2"/>
                </a:solidFill>
                <a:latin typeface="+mj-lt"/>
              </a:rPr>
              <a:t>DTT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 	</a:t>
            </a:r>
            <a:r>
              <a:rPr lang="en-US" sz="1400" u="none" dirty="0" smtClean="0">
                <a:solidFill>
                  <a:schemeClr val="bg2"/>
                </a:solidFill>
                <a:latin typeface="Calibri"/>
                <a:cs typeface="Calibri"/>
              </a:rPr>
              <a:t>→	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DTT transmitter index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WSD regulatory emission limit: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WSD EIRP P</a:t>
            </a:r>
            <a:r>
              <a:rPr lang="en-US" sz="1400" u="none" baseline="-25000" dirty="0" smtClean="0">
                <a:solidFill>
                  <a:schemeClr val="bg2"/>
                </a:solidFill>
                <a:latin typeface="+mj-lt"/>
              </a:rPr>
              <a:t>WSD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(F</a:t>
            </a:r>
            <a:r>
              <a:rPr lang="en-US" sz="1400" u="none" baseline="-25000" dirty="0" smtClean="0">
                <a:solidFill>
                  <a:schemeClr val="bg2"/>
                </a:solidFill>
                <a:latin typeface="+mj-lt"/>
              </a:rPr>
              <a:t>WSD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, F</a:t>
            </a:r>
            <a:r>
              <a:rPr lang="en-US" sz="1400" u="none" baseline="-25000" dirty="0" smtClean="0">
                <a:solidFill>
                  <a:schemeClr val="bg2"/>
                </a:solidFill>
                <a:latin typeface="+mj-lt"/>
              </a:rPr>
              <a:t>DTT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, 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i</a:t>
            </a:r>
            <a:r>
              <a:rPr lang="en-US" sz="1400" u="none" baseline="-25000" dirty="0" err="1" smtClean="0">
                <a:solidFill>
                  <a:schemeClr val="bg2"/>
                </a:solidFill>
                <a:latin typeface="+mj-lt"/>
              </a:rPr>
              <a:t>WSD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, 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i</a:t>
            </a:r>
            <a:r>
              <a:rPr lang="en-US" sz="1400" u="none" baseline="-25000" dirty="0" err="1" smtClean="0">
                <a:solidFill>
                  <a:schemeClr val="bg2"/>
                </a:solidFill>
                <a:latin typeface="+mj-lt"/>
              </a:rPr>
              <a:t>DTT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, 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l</a:t>
            </a:r>
            <a:r>
              <a:rPr lang="en-US" sz="1400" u="none" baseline="-25000" dirty="0" err="1" smtClean="0">
                <a:solidFill>
                  <a:schemeClr val="bg2"/>
                </a:solidFill>
                <a:latin typeface="+mj-lt"/>
              </a:rPr>
              <a:t>DTT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) will be calculated as a function of the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coupling gain G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,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protection ratio r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, and maximum permitted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nuisance power Z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.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G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, coupling gain is the sum (in dB) of propagation gain (path loss) and DTT receiver antenna installation gain (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distance and angular discrimination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). 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r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, protection ratio specifies the ratio of received wanted over unwanted power at the point of receiver failure (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frequency discrimination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). 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Z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, maximum permitted nuisance power, relates to the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maximum amount of unwanted power a DTT receiver can tolerate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.</a:t>
            </a:r>
          </a:p>
        </p:txBody>
      </p:sp>
      <p:sp>
        <p:nvSpPr>
          <p:cNvPr id="6" name="CaixaDeTexto 3"/>
          <p:cNvSpPr txBox="1">
            <a:spLocks noChangeArrowheads="1"/>
          </p:cNvSpPr>
          <p:nvPr/>
        </p:nvSpPr>
        <p:spPr bwMode="auto">
          <a:xfrm>
            <a:off x="0" y="142875"/>
            <a:ext cx="88931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/>
            <a:r>
              <a:rPr lang="en-US" sz="1800" u="none" dirty="0" smtClean="0">
                <a:solidFill>
                  <a:srgbClr val="262626"/>
                </a:solidFill>
                <a:latin typeface="Arial" charset="0"/>
              </a:rPr>
              <a:t>Approach to determining WSD emission limits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1638" y="2357430"/>
            <a:ext cx="58007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2" y="3714752"/>
            <a:ext cx="9906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158750" y="642918"/>
            <a:ext cx="8770968" cy="59093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Coupling gain G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Propagation gain: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Extended </a:t>
            </a:r>
            <a:r>
              <a:rPr lang="en-US" sz="1400" u="none" dirty="0" err="1" smtClean="0">
                <a:solidFill>
                  <a:srgbClr val="FF0000"/>
                </a:solidFill>
                <a:latin typeface="+mj-lt"/>
              </a:rPr>
              <a:t>Hata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(as specified by SEAMCAT) to model propagation gain.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Not account for terrain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. DTT height </a:t>
            </a:r>
            <a:r>
              <a:rPr lang="en-US" sz="1400" u="none" dirty="0" err="1" smtClean="0">
                <a:solidFill>
                  <a:srgbClr val="FF0000"/>
                </a:solidFill>
                <a:latin typeface="+mj-lt"/>
              </a:rPr>
              <a:t>h</a:t>
            </a:r>
            <a:r>
              <a:rPr lang="en-US" sz="1400" u="none" baseline="-25000" dirty="0" err="1" smtClean="0">
                <a:solidFill>
                  <a:srgbClr val="FF0000"/>
                </a:solidFill>
                <a:latin typeface="+mj-lt"/>
              </a:rPr>
              <a:t>DTT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set to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10 metres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. WSD height </a:t>
            </a:r>
            <a:r>
              <a:rPr lang="en-US" sz="1400" u="none" dirty="0" err="1" smtClean="0">
                <a:solidFill>
                  <a:srgbClr val="FF0000"/>
                </a:solidFill>
                <a:latin typeface="+mj-lt"/>
              </a:rPr>
              <a:t>h</a:t>
            </a:r>
            <a:r>
              <a:rPr lang="en-US" sz="1400" u="none" baseline="-25000" dirty="0" err="1" smtClean="0">
                <a:solidFill>
                  <a:srgbClr val="FF0000"/>
                </a:solidFill>
                <a:latin typeface="+mj-lt"/>
              </a:rPr>
              <a:t>WSD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 is variable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. Use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open, suburban, and urban modes 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of extended 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Hata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depending on the clutter type at DTT location.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Antenna gain: consider antenna gain as the combination: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marL="400050" indent="-400050" algn="just">
              <a:buAutoNum type="romanLcParenBoth"/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antenna installation gain 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G</a:t>
            </a:r>
            <a:r>
              <a:rPr lang="en-US" sz="1400" u="none" baseline="-25000" dirty="0" err="1" smtClean="0">
                <a:solidFill>
                  <a:schemeClr val="bg2"/>
                </a:solidFill>
                <a:latin typeface="+mj-lt"/>
              </a:rPr>
              <a:t>Ins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, which represents the net </a:t>
            </a:r>
          </a:p>
          <a:p>
            <a:pPr marL="400050" indent="-400050" algn="just">
              <a:defRPr/>
            </a:pP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gain of the DTT receiver antenna gain including cable loss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. </a:t>
            </a:r>
          </a:p>
          <a:p>
            <a:pPr marL="400050" indent="-400050"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Assume a default DTT receiver antenna installation gain </a:t>
            </a:r>
          </a:p>
          <a:p>
            <a:pPr marL="400050" indent="-400050"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of 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GIns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= 9.15 dB. 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(ii)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antenna angular discrimination 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g. </a:t>
            </a:r>
          </a:p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Model g(φ) based on the ITU-R BT.419-3 pattern. 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Do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not account 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for any </a:t>
            </a:r>
            <a:r>
              <a:rPr lang="en-US" sz="1400" u="none" dirty="0" err="1" smtClean="0">
                <a:solidFill>
                  <a:srgbClr val="FF0000"/>
                </a:solidFill>
                <a:latin typeface="+mj-lt"/>
              </a:rPr>
              <a:t>polarisation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 discrimination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.</a:t>
            </a:r>
          </a:p>
        </p:txBody>
      </p:sp>
      <p:sp>
        <p:nvSpPr>
          <p:cNvPr id="6" name="CaixaDeTexto 3"/>
          <p:cNvSpPr txBox="1">
            <a:spLocks noChangeArrowheads="1"/>
          </p:cNvSpPr>
          <p:nvPr/>
        </p:nvSpPr>
        <p:spPr bwMode="auto">
          <a:xfrm>
            <a:off x="0" y="142875"/>
            <a:ext cx="88931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/>
            <a:r>
              <a:rPr lang="en-US" sz="1800" u="none" dirty="0" smtClean="0">
                <a:solidFill>
                  <a:srgbClr val="262626"/>
                </a:solidFill>
                <a:latin typeface="Arial" charset="0"/>
              </a:rPr>
              <a:t>Approach to determining WSD emission limits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34513" y="714356"/>
            <a:ext cx="6223635" cy="2494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4000504"/>
            <a:ext cx="3707606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158750" y="642918"/>
            <a:ext cx="8770968" cy="547842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Coupling gain G also add: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lvl="1" algn="just">
              <a:buFont typeface="Arial" pitchFamily="34" charset="0"/>
              <a:buChar char="•"/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Building penetration:</a:t>
            </a:r>
          </a:p>
          <a:p>
            <a:pPr lvl="2"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Type A (fixed outdoor) WSDs, we will use a building penetration gain of  G</a:t>
            </a:r>
            <a:r>
              <a:rPr lang="en-US" sz="1400" u="none" baseline="-25000" dirty="0" smtClean="0">
                <a:solidFill>
                  <a:schemeClr val="bg2"/>
                </a:solidFill>
                <a:latin typeface="+mj-lt"/>
              </a:rPr>
              <a:t>BP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= 0 dB.</a:t>
            </a:r>
          </a:p>
          <a:p>
            <a:pPr lvl="2"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Type B (portable/mobile) WSDs, if 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h</a:t>
            </a:r>
            <a:r>
              <a:rPr lang="en-US" sz="1400" u="none" baseline="-25000" dirty="0" err="1" smtClean="0">
                <a:solidFill>
                  <a:schemeClr val="bg2"/>
                </a:solidFill>
                <a:latin typeface="+mj-lt"/>
              </a:rPr>
              <a:t>WSD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&gt; 2 metres </a:t>
            </a:r>
            <a:r>
              <a:rPr lang="en-US" sz="1400" u="none" dirty="0" smtClean="0">
                <a:solidFill>
                  <a:schemeClr val="bg2"/>
                </a:solidFill>
                <a:latin typeface="Calibri"/>
                <a:cs typeface="Calibri"/>
              </a:rPr>
              <a:t>→ </a:t>
            </a:r>
            <a:r>
              <a:rPr lang="en-US" sz="1400" u="none" dirty="0" smtClean="0">
                <a:solidFill>
                  <a:schemeClr val="bg2"/>
                </a:solidFill>
              </a:rPr>
              <a:t>G</a:t>
            </a:r>
            <a:r>
              <a:rPr lang="en-US" sz="1400" u="none" baseline="-25000" dirty="0" smtClean="0">
                <a:solidFill>
                  <a:schemeClr val="bg2"/>
                </a:solidFill>
              </a:rPr>
              <a:t>BP</a:t>
            </a:r>
            <a:r>
              <a:rPr lang="en-US" sz="1400" u="none" dirty="0" smtClean="0">
                <a:solidFill>
                  <a:schemeClr val="bg2"/>
                </a:solidFill>
              </a:rPr>
              <a:t> =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- 7 dB. Otherwise, GBP = 0 dB</a:t>
            </a:r>
          </a:p>
          <a:p>
            <a:pPr lvl="2"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lvl="1" algn="just">
              <a:buFont typeface="Arial" pitchFamily="34" charset="0"/>
              <a:buChar char="•"/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Body gain of G</a:t>
            </a:r>
            <a:r>
              <a:rPr lang="en-US" sz="1400" u="none" baseline="-25000" dirty="0" smtClean="0">
                <a:solidFill>
                  <a:schemeClr val="bg2"/>
                </a:solidFill>
                <a:latin typeface="+mj-lt"/>
              </a:rPr>
              <a:t>B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= 0 dB for both Type A and Type B WSDs.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Tier 3 pixels and beyond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: DTT pixel of interest is among the 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m</a:t>
            </a:r>
            <a:r>
              <a:rPr lang="en-US" sz="1400" u="none" baseline="30000" dirty="0" err="1" smtClean="0">
                <a:solidFill>
                  <a:schemeClr val="bg2"/>
                </a:solidFill>
                <a:latin typeface="+mj-lt"/>
              </a:rPr>
              <a:t>th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tier (m ≥ 3) of pixels that surround the pixel within which the WSD is located.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Derive the coupling gain for the WSD-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DTTpixel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pair</a:t>
            </a:r>
          </a:p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(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i</a:t>
            </a:r>
            <a:r>
              <a:rPr lang="en-US" sz="1400" u="none" baseline="-25000" dirty="0" err="1" smtClean="0">
                <a:solidFill>
                  <a:schemeClr val="bg2"/>
                </a:solidFill>
                <a:latin typeface="+mj-lt"/>
              </a:rPr>
              <a:t>WSD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, 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i</a:t>
            </a:r>
            <a:r>
              <a:rPr lang="en-US" sz="1400" u="none" baseline="-25000" dirty="0" err="1" smtClean="0">
                <a:solidFill>
                  <a:schemeClr val="bg2"/>
                </a:solidFill>
                <a:latin typeface="+mj-lt"/>
              </a:rPr>
              <a:t>DTT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) by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calculating the propagation gain </a:t>
            </a:r>
          </a:p>
          <a:p>
            <a:pPr algn="just">
              <a:defRPr/>
            </a:pP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according to the geographic separation between</a:t>
            </a:r>
          </a:p>
          <a:p>
            <a:pPr algn="just">
              <a:defRPr/>
            </a:pP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the </a:t>
            </a:r>
            <a:r>
              <a:rPr lang="en-US" sz="1400" u="none" dirty="0" err="1" smtClean="0">
                <a:solidFill>
                  <a:srgbClr val="FF0000"/>
                </a:solidFill>
                <a:latin typeface="+mj-lt"/>
              </a:rPr>
              <a:t>centres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 of the two pixels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.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Complement the propagation gain with </a:t>
            </a:r>
          </a:p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the addition of a DTT receiver installation </a:t>
            </a:r>
          </a:p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gain of </a:t>
            </a:r>
            <a:r>
              <a:rPr lang="en-US" sz="1400" u="none" dirty="0" err="1" smtClean="0">
                <a:solidFill>
                  <a:srgbClr val="FF0000"/>
                </a:solidFill>
                <a:latin typeface="+mj-lt"/>
              </a:rPr>
              <a:t>G</a:t>
            </a:r>
            <a:r>
              <a:rPr lang="en-US" sz="1400" u="none" baseline="-25000" dirty="0" err="1" smtClean="0">
                <a:solidFill>
                  <a:srgbClr val="FF0000"/>
                </a:solidFill>
                <a:latin typeface="+mj-lt"/>
              </a:rPr>
              <a:t>Ins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= 9.15 dB and an angular </a:t>
            </a:r>
          </a:p>
          <a:p>
            <a:pPr algn="just">
              <a:defRPr/>
            </a:pP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discrimination gain g(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  <a:sym typeface="Symbol"/>
              </a:rPr>
              <a:t>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)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.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WSD antenna height 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h</a:t>
            </a:r>
            <a:r>
              <a:rPr lang="en-US" sz="1400" u="none" baseline="-25000" dirty="0" err="1" smtClean="0">
                <a:solidFill>
                  <a:schemeClr val="bg2"/>
                </a:solidFill>
                <a:latin typeface="+mj-lt"/>
              </a:rPr>
              <a:t>WSD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is reported, then it will be rounded to the nearest of heights 1.5, 5, 10, 15, 20, and 30 metres. If antenna height is not reported: (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i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) type A WSD: set to 30 metres, (ii) type B WSD set to 1.5 metres.</a:t>
            </a:r>
          </a:p>
        </p:txBody>
      </p:sp>
      <p:sp>
        <p:nvSpPr>
          <p:cNvPr id="6" name="CaixaDeTexto 3"/>
          <p:cNvSpPr txBox="1">
            <a:spLocks noChangeArrowheads="1"/>
          </p:cNvSpPr>
          <p:nvPr/>
        </p:nvSpPr>
        <p:spPr bwMode="auto">
          <a:xfrm>
            <a:off x="0" y="142875"/>
            <a:ext cx="88931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/>
            <a:r>
              <a:rPr lang="en-US" sz="1800" u="none" dirty="0" smtClean="0">
                <a:solidFill>
                  <a:srgbClr val="262626"/>
                </a:solidFill>
                <a:latin typeface="Arial" charset="0"/>
              </a:rPr>
              <a:t>Approach to determining WSD emission limits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4435" y="2924188"/>
            <a:ext cx="296227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4500570"/>
            <a:ext cx="5942648" cy="2096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142844" y="642918"/>
            <a:ext cx="8786874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Tier 2 pixels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: DTT pixel of interest is among the 2</a:t>
            </a:r>
            <a:r>
              <a:rPr lang="en-US" sz="1400" u="none" baseline="30000" dirty="0" smtClean="0">
                <a:solidFill>
                  <a:schemeClr val="bg2"/>
                </a:solidFill>
                <a:latin typeface="+mj-lt"/>
              </a:rPr>
              <a:t>nd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tier (m = 2) of pixels that surround the pixel within which the WSD is located.</a:t>
            </a:r>
          </a:p>
        </p:txBody>
      </p:sp>
      <p:sp>
        <p:nvSpPr>
          <p:cNvPr id="6" name="CaixaDeTexto 3"/>
          <p:cNvSpPr txBox="1">
            <a:spLocks noChangeArrowheads="1"/>
          </p:cNvSpPr>
          <p:nvPr/>
        </p:nvSpPr>
        <p:spPr bwMode="auto">
          <a:xfrm>
            <a:off x="0" y="142875"/>
            <a:ext cx="88931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/>
            <a:r>
              <a:rPr lang="en-US" sz="1800" u="none" dirty="0" smtClean="0">
                <a:solidFill>
                  <a:srgbClr val="262626"/>
                </a:solidFill>
                <a:latin typeface="Arial" charset="0"/>
              </a:rPr>
              <a:t>Approach to determining WSD emission limits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9190" y="1076330"/>
            <a:ext cx="3848100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42844" y="1191268"/>
            <a:ext cx="4572032" cy="569386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Geometry for tier 2 pixels, with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three types of WSD/DTT pixel geometries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. The coupling gains (excluding antenna angular discrimination) to pixel</a:t>
            </a:r>
          </a:p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types a, b, and c are specified as 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Ga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, 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Gb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and 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Gc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, respectively.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Specifically, we have for 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i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={1..16}: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</a:rPr>
              <a:t>	</a:t>
            </a:r>
            <a:r>
              <a:rPr lang="en-US" sz="1400" u="none" dirty="0" err="1" smtClean="0">
                <a:solidFill>
                  <a:schemeClr val="bg2"/>
                </a:solidFill>
              </a:rPr>
              <a:t>G</a:t>
            </a:r>
            <a:r>
              <a:rPr lang="en-US" sz="1400" u="none" baseline="-25000" dirty="0" err="1" smtClean="0">
                <a:solidFill>
                  <a:schemeClr val="bg2"/>
                </a:solidFill>
              </a:rPr>
              <a:t>i</a:t>
            </a:r>
            <a:r>
              <a:rPr lang="en-US" sz="1400" u="none" dirty="0" smtClean="0">
                <a:solidFill>
                  <a:schemeClr val="bg2"/>
                </a:solidFill>
              </a:rPr>
              <a:t>(dB) = </a:t>
            </a:r>
            <a:r>
              <a:rPr lang="en-US" sz="1400" u="none" dirty="0" err="1" smtClean="0">
                <a:solidFill>
                  <a:schemeClr val="bg2"/>
                </a:solidFill>
              </a:rPr>
              <a:t>Ga,b,c</a:t>
            </a:r>
            <a:r>
              <a:rPr lang="en-US" sz="1400" u="none" dirty="0" smtClean="0">
                <a:solidFill>
                  <a:schemeClr val="bg2"/>
                </a:solidFill>
              </a:rPr>
              <a:t> (dB) + g(</a:t>
            </a:r>
            <a:r>
              <a:rPr lang="en-US" sz="1400" u="none" dirty="0" smtClean="0">
                <a:solidFill>
                  <a:schemeClr val="bg2"/>
                </a:solidFill>
                <a:sym typeface="Symbol"/>
              </a:rPr>
              <a:t></a:t>
            </a:r>
            <a:r>
              <a:rPr lang="pt-BR" sz="1400" u="none" baseline="-25000" dirty="0" smtClean="0">
                <a:solidFill>
                  <a:schemeClr val="bg2"/>
                </a:solidFill>
              </a:rPr>
              <a:t>i</a:t>
            </a:r>
            <a:r>
              <a:rPr lang="el-GR" sz="1400" u="none" dirty="0" smtClean="0">
                <a:solidFill>
                  <a:schemeClr val="bg2"/>
                </a:solidFill>
              </a:rPr>
              <a:t>) (</a:t>
            </a:r>
            <a:r>
              <a:rPr lang="en-US" sz="1400" u="none" dirty="0" smtClean="0">
                <a:solidFill>
                  <a:schemeClr val="bg2"/>
                </a:solidFill>
              </a:rPr>
              <a:t>dB)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Values of the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reference coupling gains </a:t>
            </a:r>
            <a:r>
              <a:rPr lang="en-US" sz="1400" u="none" dirty="0" err="1" smtClean="0">
                <a:solidFill>
                  <a:srgbClr val="FF0000"/>
                </a:solidFill>
                <a:latin typeface="+mj-lt"/>
              </a:rPr>
              <a:t>Ga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, </a:t>
            </a:r>
            <a:r>
              <a:rPr lang="en-US" sz="1400" u="none" dirty="0" err="1" smtClean="0">
                <a:solidFill>
                  <a:srgbClr val="FF0000"/>
                </a:solidFill>
                <a:latin typeface="+mj-lt"/>
              </a:rPr>
              <a:t>Gb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 and </a:t>
            </a:r>
            <a:r>
              <a:rPr lang="en-US" sz="1400" u="none" dirty="0" err="1" smtClean="0">
                <a:solidFill>
                  <a:srgbClr val="FF0000"/>
                </a:solidFill>
                <a:latin typeface="+mj-lt"/>
              </a:rPr>
              <a:t>Gc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 are pre-defined by </a:t>
            </a:r>
            <a:r>
              <a:rPr lang="en-US" sz="1400" u="none" dirty="0" err="1" smtClean="0">
                <a:solidFill>
                  <a:srgbClr val="FF0000"/>
                </a:solidFill>
                <a:latin typeface="+mj-lt"/>
              </a:rPr>
              <a:t>Ofcom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and are presented in Table below. These are the 90th percentile values derived based on a uniform random distribution of WSD transmitter and DTT receiver locations in the relevant pixels.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Coupling gain values in the </a:t>
            </a:r>
          </a:p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table are quoted at 474 MHz. </a:t>
            </a:r>
          </a:p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Values at a frequency f MHz </a:t>
            </a:r>
          </a:p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(center frequency of DTT </a:t>
            </a:r>
          </a:p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channel) can be derived by </a:t>
            </a:r>
          </a:p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adding:</a:t>
            </a:r>
          </a:p>
          <a:p>
            <a:pPr lvl="1"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lvl="1" algn="just">
              <a:defRPr/>
            </a:pP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20 log</a:t>
            </a:r>
            <a:r>
              <a:rPr lang="en-US" sz="1400" u="none" baseline="-25000" dirty="0" smtClean="0">
                <a:solidFill>
                  <a:srgbClr val="FF0000"/>
                </a:solidFill>
                <a:latin typeface="+mj-lt"/>
              </a:rPr>
              <a:t>10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(474/f)</a:t>
            </a: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142844" y="642918"/>
            <a:ext cx="8786874" cy="59093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Tier 0/1 pixels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: DTT pixel of interest is the same as (tier 0) or immediately adjacent to (tier 1) the pixel within which the WSD is located.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Reference coupling gains G</a:t>
            </a:r>
            <a:r>
              <a:rPr lang="en-US" sz="1400" u="none" baseline="-25000" dirty="0" smtClean="0">
                <a:solidFill>
                  <a:srgbClr val="FF0000"/>
                </a:solidFill>
                <a:latin typeface="+mj-lt"/>
              </a:rPr>
              <a:t>0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 are pre-defined by </a:t>
            </a:r>
            <a:r>
              <a:rPr lang="en-US" sz="1400" u="none" dirty="0" err="1" smtClean="0">
                <a:solidFill>
                  <a:srgbClr val="FF0000"/>
                </a:solidFill>
                <a:latin typeface="+mj-lt"/>
              </a:rPr>
              <a:t>Ofcom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and are presented in Table below. These are the 90</a:t>
            </a:r>
            <a:r>
              <a:rPr lang="en-US" sz="1400" u="none" baseline="30000" dirty="0" smtClean="0">
                <a:solidFill>
                  <a:schemeClr val="bg2"/>
                </a:solidFill>
                <a:latin typeface="+mj-lt"/>
              </a:rPr>
              <a:t>th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percentile values derived based on a random distribution of DTT receiver locations around a WSD for a number of WSD antenna heights. The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G</a:t>
            </a:r>
            <a:r>
              <a:rPr lang="en-US" sz="1400" u="none" baseline="-25000" dirty="0" smtClean="0">
                <a:solidFill>
                  <a:srgbClr val="FF0000"/>
                </a:solidFill>
                <a:latin typeface="+mj-lt"/>
              </a:rPr>
              <a:t>0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 values include propagation gain, a DTT receiver installation gain of </a:t>
            </a:r>
            <a:r>
              <a:rPr lang="en-US" sz="1400" u="none" dirty="0" err="1" smtClean="0">
                <a:solidFill>
                  <a:srgbClr val="FF0000"/>
                </a:solidFill>
                <a:latin typeface="+mj-lt"/>
              </a:rPr>
              <a:t>GIns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= 9.15 dB, and DTT receiver angular discrimination g(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  <a:sym typeface="Symbol"/>
              </a:rPr>
              <a:t>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)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.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Coupling gain values in the table are quoted at 474 MHz. Values at a frequency f MHz (center frequency of DTT channel) can be derived by adding: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20 log</a:t>
            </a:r>
            <a:r>
              <a:rPr lang="en-US" sz="1400" u="none" baseline="-25000" dirty="0" smtClean="0">
                <a:solidFill>
                  <a:srgbClr val="FF0000"/>
                </a:solidFill>
                <a:latin typeface="+mj-lt"/>
              </a:rPr>
              <a:t>10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(474/f)</a:t>
            </a:r>
          </a:p>
        </p:txBody>
      </p:sp>
      <p:sp>
        <p:nvSpPr>
          <p:cNvPr id="6" name="CaixaDeTexto 3"/>
          <p:cNvSpPr txBox="1">
            <a:spLocks noChangeArrowheads="1"/>
          </p:cNvSpPr>
          <p:nvPr/>
        </p:nvSpPr>
        <p:spPr bwMode="auto">
          <a:xfrm>
            <a:off x="0" y="142875"/>
            <a:ext cx="88931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/>
            <a:r>
              <a:rPr lang="en-US" sz="1800" u="none" dirty="0" smtClean="0">
                <a:solidFill>
                  <a:srgbClr val="262626"/>
                </a:solidFill>
                <a:latin typeface="Arial" charset="0"/>
              </a:rPr>
              <a:t>Approach to determining WSD emission limits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2656" y="4184350"/>
            <a:ext cx="5539740" cy="174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1743" y="928670"/>
            <a:ext cx="5149215" cy="2153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142844" y="642918"/>
            <a:ext cx="8786874" cy="33547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1600" u="none" dirty="0" smtClean="0">
                <a:solidFill>
                  <a:schemeClr val="bg2"/>
                </a:solidFill>
                <a:latin typeface="+mj-lt"/>
              </a:rPr>
              <a:t>Calculating the protection ratio r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Co-channel operation (</a:t>
            </a:r>
            <a:r>
              <a:rPr lang="el-GR" sz="1400" u="none" dirty="0" smtClean="0">
                <a:solidFill>
                  <a:schemeClr val="bg2"/>
                </a:solidFill>
                <a:latin typeface="+mj-lt"/>
              </a:rPr>
              <a:t>Δ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F = 0), the protection ratio is effectively the signal-to-interference ratio at the point of failure.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l-GR" sz="1400" u="none" dirty="0" smtClean="0">
                <a:solidFill>
                  <a:schemeClr val="bg2"/>
                </a:solidFill>
                <a:latin typeface="+mj-lt"/>
              </a:rPr>
              <a:t>Δ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F ≠ 0, the protection ratio is a function of the adjacent channel leakage ratio (ACLR) of the WSD signal into adjacent DTT channels, as well as the adjacent channel selectivity (ACS) of the DTT receiver.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We also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model protection ratios as a function 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of the received median wanted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DTT signal power </a:t>
            </a:r>
            <a:r>
              <a:rPr lang="en-US" sz="1400" u="none" dirty="0" err="1" smtClean="0">
                <a:solidFill>
                  <a:srgbClr val="FF0000"/>
                </a:solidFill>
                <a:latin typeface="+mj-lt"/>
              </a:rPr>
              <a:t>m</a:t>
            </a:r>
            <a:r>
              <a:rPr lang="en-US" sz="1400" u="none" baseline="-25000" dirty="0" err="1" smtClean="0">
                <a:solidFill>
                  <a:srgbClr val="FF0000"/>
                </a:solidFill>
                <a:latin typeface="+mj-lt"/>
              </a:rPr>
              <a:t>S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.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This dependency implicitly 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characterises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the non-linear 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behaviour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.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“low” and “high” categories 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correspond to a WSD device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driven by time-continuous and time-discontinuous (gated) traffic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. Tables A2.5 (a) (b) (c) (d) (e) and Tables A2.6 </a:t>
            </a:r>
            <a:r>
              <a:rPr lang="pt-BR" sz="1400" u="none" dirty="0" smtClean="0">
                <a:solidFill>
                  <a:schemeClr val="bg2"/>
                </a:solidFill>
                <a:latin typeface="+mj-lt"/>
              </a:rPr>
              <a:t>(a) (b) (c) (d) (e) 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describe the “low” and “high” categories of protection ratio for the five class of WSD.</a:t>
            </a:r>
          </a:p>
        </p:txBody>
      </p:sp>
      <p:sp>
        <p:nvSpPr>
          <p:cNvPr id="6" name="CaixaDeTexto 3"/>
          <p:cNvSpPr txBox="1">
            <a:spLocks noChangeArrowheads="1"/>
          </p:cNvSpPr>
          <p:nvPr/>
        </p:nvSpPr>
        <p:spPr bwMode="auto">
          <a:xfrm>
            <a:off x="0" y="142875"/>
            <a:ext cx="88931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/>
            <a:r>
              <a:rPr lang="en-US" sz="1800" u="none" dirty="0" smtClean="0">
                <a:solidFill>
                  <a:srgbClr val="262626"/>
                </a:solidFill>
                <a:latin typeface="Arial" charset="0"/>
              </a:rPr>
              <a:t>Approach to determining WSD emission limits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3263" y="4214818"/>
            <a:ext cx="5926455" cy="2380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14282" y="4286256"/>
            <a:ext cx="2714644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Exemplo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:</a:t>
            </a:r>
          </a:p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Tables A2.5 (a) low class 1  </a:t>
            </a:r>
            <a:r>
              <a:rPr lang="en-US" sz="1400" u="none" dirty="0" smtClean="0">
                <a:solidFill>
                  <a:schemeClr val="bg2"/>
                </a:solidFill>
                <a:latin typeface="Calibri"/>
                <a:cs typeface="Calibri"/>
              </a:rPr>
              <a:t>→</a:t>
            </a: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142844" y="642918"/>
            <a:ext cx="8786874" cy="59400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1600" u="none" dirty="0" smtClean="0">
                <a:solidFill>
                  <a:schemeClr val="bg2"/>
                </a:solidFill>
                <a:latin typeface="+mj-lt"/>
              </a:rPr>
              <a:t>Calculating the nuisance power Z</a:t>
            </a: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DTT coverage at this location and in this channel is quantified via the estimated location probability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Models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P</a:t>
            </a:r>
            <a:r>
              <a:rPr lang="en-US" sz="1400" u="none" baseline="-25000" dirty="0" smtClean="0">
                <a:solidFill>
                  <a:srgbClr val="FF0000"/>
                </a:solidFill>
                <a:latin typeface="+mj-lt"/>
              </a:rPr>
              <a:t>S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 and U as log-normal random variables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: P</a:t>
            </a:r>
            <a:r>
              <a:rPr lang="en-US" sz="1400" u="none" baseline="-25000" dirty="0" smtClean="0">
                <a:solidFill>
                  <a:schemeClr val="bg2"/>
                </a:solidFill>
                <a:latin typeface="+mj-lt"/>
              </a:rPr>
              <a:t>S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(dBm) ~ N(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m</a:t>
            </a:r>
            <a:r>
              <a:rPr lang="en-US" sz="1400" u="none" baseline="-25000" dirty="0" err="1" smtClean="0">
                <a:solidFill>
                  <a:schemeClr val="bg2"/>
                </a:solidFill>
                <a:latin typeface="+mj-lt"/>
              </a:rPr>
              <a:t>S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,</a:t>
            </a:r>
            <a:r>
              <a:rPr lang="el-GR" sz="1400" u="none" dirty="0" smtClean="0">
                <a:solidFill>
                  <a:schemeClr val="bg2"/>
                </a:solidFill>
                <a:latin typeface="+mj-lt"/>
              </a:rPr>
              <a:t>σ</a:t>
            </a:r>
            <a:r>
              <a:rPr lang="en-US" sz="1400" u="none" baseline="-25000" dirty="0" smtClean="0">
                <a:solidFill>
                  <a:schemeClr val="bg2"/>
                </a:solidFill>
                <a:latin typeface="+mj-lt"/>
              </a:rPr>
              <a:t>S</a:t>
            </a:r>
            <a:r>
              <a:rPr lang="en-US" sz="1400" u="none" baseline="30000" dirty="0" smtClean="0">
                <a:solidFill>
                  <a:schemeClr val="bg2"/>
                </a:solidFill>
                <a:latin typeface="+mj-lt"/>
              </a:rPr>
              <a:t>2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) and U(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dBm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) ~ N(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m</a:t>
            </a:r>
            <a:r>
              <a:rPr lang="en-US" sz="1400" u="none" baseline="-25000" dirty="0" err="1" smtClean="0">
                <a:solidFill>
                  <a:schemeClr val="bg2"/>
                </a:solidFill>
                <a:latin typeface="+mj-lt"/>
              </a:rPr>
              <a:t>U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,</a:t>
            </a:r>
            <a:r>
              <a:rPr lang="el-GR" sz="1400" u="none" dirty="0" smtClean="0">
                <a:solidFill>
                  <a:schemeClr val="bg2"/>
                </a:solidFill>
                <a:latin typeface="+mj-lt"/>
              </a:rPr>
              <a:t>σ</a:t>
            </a:r>
            <a:r>
              <a:rPr lang="en-US" sz="1400" u="none" baseline="-25000" dirty="0" smtClean="0">
                <a:solidFill>
                  <a:schemeClr val="bg2"/>
                </a:solidFill>
                <a:latin typeface="+mj-lt"/>
              </a:rPr>
              <a:t>U</a:t>
            </a:r>
            <a:r>
              <a:rPr lang="en-US" sz="1400" u="none" baseline="30000" dirty="0" smtClean="0">
                <a:solidFill>
                  <a:schemeClr val="bg2"/>
                </a:solidFill>
                <a:latin typeface="+mj-lt"/>
              </a:rPr>
              <a:t>2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). Then, we can use these values to calculate: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Calculates location probability with the DTT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wanted and unwanted powers 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modelled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at the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50% time and 1% time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levels, respectively. WSD interferer reduces the DTT location probability from q1 to q2.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For any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specific interference scenario/geometry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, G, r(</a:t>
            </a:r>
            <a:r>
              <a:rPr lang="el-GR" sz="1400" u="none" dirty="0" smtClean="0">
                <a:solidFill>
                  <a:schemeClr val="bg2"/>
                </a:solidFill>
                <a:latin typeface="+mj-lt"/>
              </a:rPr>
              <a:t>Δ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F, 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m</a:t>
            </a:r>
            <a:r>
              <a:rPr lang="en-US" sz="1400" u="none" baseline="-25000" dirty="0" err="1" smtClean="0">
                <a:solidFill>
                  <a:schemeClr val="bg2"/>
                </a:solidFill>
                <a:latin typeface="+mj-lt"/>
              </a:rPr>
              <a:t>S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), P</a:t>
            </a:r>
            <a:r>
              <a:rPr lang="en-US" sz="1400" u="none" baseline="-25000" dirty="0" smtClean="0">
                <a:solidFill>
                  <a:schemeClr val="bg2"/>
                </a:solidFill>
                <a:latin typeface="+mj-lt"/>
              </a:rPr>
              <a:t>WSD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and hence Z, are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all deterministic variables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. 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Given a target reduction </a:t>
            </a:r>
            <a:r>
              <a:rPr lang="en-US" sz="1400" u="none" dirty="0" err="1" smtClean="0">
                <a:solidFill>
                  <a:srgbClr val="FF0000"/>
                </a:solidFill>
                <a:latin typeface="+mj-lt"/>
              </a:rPr>
              <a:t>Δq</a:t>
            </a:r>
            <a:r>
              <a:rPr lang="en-US" sz="1400" u="none" baseline="-25000" dirty="0" err="1" smtClean="0">
                <a:solidFill>
                  <a:srgbClr val="FF0000"/>
                </a:solidFill>
                <a:latin typeface="+mj-lt"/>
              </a:rPr>
              <a:t>T</a:t>
            </a:r>
            <a:r>
              <a:rPr lang="en-US" sz="1400" u="none" baseline="-25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1400" u="none" baseline="-25000" dirty="0" smtClean="0">
                <a:solidFill>
                  <a:schemeClr val="bg2"/>
                </a:solidFill>
                <a:latin typeface="+mj-lt"/>
              </a:rPr>
              <a:t>,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we can calculate the maximum permitted nuisance power Z</a:t>
            </a:r>
            <a:r>
              <a:rPr lang="en-US" sz="1400" u="none" baseline="-25000" dirty="0" smtClean="0">
                <a:solidFill>
                  <a:srgbClr val="FF0000"/>
                </a:solidFill>
                <a:latin typeface="+mj-lt"/>
              </a:rPr>
              <a:t>T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, and then divide by {G . r(</a:t>
            </a:r>
            <a:r>
              <a:rPr lang="el-GR" sz="1400" u="none" dirty="0" smtClean="0">
                <a:solidFill>
                  <a:schemeClr val="bg2"/>
                </a:solidFill>
                <a:latin typeface="+mj-lt"/>
              </a:rPr>
              <a:t>Δ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F, 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m</a:t>
            </a:r>
            <a:r>
              <a:rPr lang="en-US" sz="1400" u="none" baseline="-25000" dirty="0" err="1" smtClean="0">
                <a:solidFill>
                  <a:schemeClr val="bg2"/>
                </a:solidFill>
                <a:latin typeface="+mj-lt"/>
              </a:rPr>
              <a:t>S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), } to calculate the maximum permitted WSD EIRP. We will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set the target reduction in location probability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to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seven percentage 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points: </a:t>
            </a:r>
            <a:r>
              <a:rPr lang="el-GR" sz="1400" u="none" dirty="0" smtClean="0">
                <a:solidFill>
                  <a:schemeClr val="bg2"/>
                </a:solidFill>
                <a:latin typeface="+mj-lt"/>
              </a:rPr>
              <a:t>Δ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q</a:t>
            </a:r>
            <a:r>
              <a:rPr lang="en-US" sz="1400" u="none" baseline="-25000" dirty="0" err="1" smtClean="0">
                <a:solidFill>
                  <a:schemeClr val="bg2"/>
                </a:solidFill>
                <a:latin typeface="+mj-lt"/>
              </a:rPr>
              <a:t>T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= 0.07.</a:t>
            </a:r>
          </a:p>
        </p:txBody>
      </p:sp>
      <p:sp>
        <p:nvSpPr>
          <p:cNvPr id="6" name="CaixaDeTexto 3"/>
          <p:cNvSpPr txBox="1">
            <a:spLocks noChangeArrowheads="1"/>
          </p:cNvSpPr>
          <p:nvPr/>
        </p:nvSpPr>
        <p:spPr bwMode="auto">
          <a:xfrm>
            <a:off x="0" y="142875"/>
            <a:ext cx="88931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/>
            <a:r>
              <a:rPr lang="en-US" sz="1800" u="none" dirty="0" smtClean="0">
                <a:solidFill>
                  <a:srgbClr val="262626"/>
                </a:solidFill>
                <a:latin typeface="Arial" charset="0"/>
              </a:rPr>
              <a:t>Approach to determining WSD emission limits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47863" y="1357298"/>
            <a:ext cx="524827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19288" y="2643182"/>
            <a:ext cx="530542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4011910"/>
            <a:ext cx="4171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142844" y="642918"/>
            <a:ext cx="8786874" cy="513986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A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maximum reduction of 7 percentage 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points in DTT location probability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corresponds to a 1 dB rise in the noise floor at the noise-limited edge of DTT coverage 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and is what we proposed in our 2013 Consultation. </a:t>
            </a:r>
          </a:p>
          <a:p>
            <a:pPr algn="just">
              <a:defRPr/>
            </a:pPr>
            <a:endParaRPr lang="en-US" sz="16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6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600" u="none" dirty="0" smtClean="0">
                <a:solidFill>
                  <a:schemeClr val="bg2"/>
                </a:solidFill>
                <a:latin typeface="+mj-lt"/>
              </a:rPr>
              <a:t>Calculating the nuisance power Z</a:t>
            </a: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There are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no closed-form solutions for calculating 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Z. Iterative numerical (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Monte Carlo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) and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semi-analytical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solutions are possible. For an iterative semi-analytical solution see: 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V.Petrini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, 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H.R.Karimi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, </a:t>
            </a:r>
            <a:r>
              <a:rPr lang="en-US" sz="1400" u="none" dirty="0" smtClean="0">
                <a:solidFill>
                  <a:schemeClr val="bg2"/>
                </a:solidFill>
              </a:rPr>
              <a:t>“</a:t>
            </a:r>
            <a:r>
              <a:rPr lang="en-US" sz="1400" u="none" dirty="0" smtClean="0">
                <a:solidFill>
                  <a:srgbClr val="0000FF"/>
                </a:solidFill>
                <a:hlinkClick r:id="rId3" action="ppaction://hlinkfile"/>
              </a:rPr>
              <a:t>TV white space databases: Algorithms for the calculation of maximum permitted radiated power levels</a:t>
            </a:r>
            <a:r>
              <a:rPr lang="en-US" sz="1400" u="none" dirty="0" smtClean="0">
                <a:solidFill>
                  <a:schemeClr val="bg2"/>
                </a:solidFill>
              </a:rPr>
              <a:t>”.</a:t>
            </a: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lvl="1"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Initialize: Select an initial value, P</a:t>
            </a:r>
            <a:r>
              <a:rPr lang="en-US" sz="1400" u="none" baseline="-25000" dirty="0" smtClean="0">
                <a:solidFill>
                  <a:schemeClr val="bg2"/>
                </a:solidFill>
                <a:latin typeface="+mj-lt"/>
              </a:rPr>
              <a:t>WSD</a:t>
            </a: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marL="800100" lvl="1" indent="-342900"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marL="800100" lvl="1" indent="-342900"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1) Calculate 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m</a:t>
            </a:r>
            <a:r>
              <a:rPr lang="en-US" sz="1400" u="none" baseline="-25000" dirty="0" err="1" smtClean="0">
                <a:solidFill>
                  <a:schemeClr val="bg2"/>
                </a:solidFill>
                <a:latin typeface="+mj-lt"/>
              </a:rPr>
              <a:t>Z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= r(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Δf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, 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m</a:t>
            </a:r>
            <a:r>
              <a:rPr lang="en-US" sz="1400" u="none" baseline="-25000" dirty="0" err="1" smtClean="0">
                <a:solidFill>
                  <a:schemeClr val="bg2"/>
                </a:solidFill>
                <a:latin typeface="+mj-lt"/>
              </a:rPr>
              <a:t>S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) + 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m</a:t>
            </a:r>
            <a:r>
              <a:rPr lang="en-US" sz="1400" u="none" baseline="-25000" dirty="0" err="1" smtClean="0">
                <a:solidFill>
                  <a:schemeClr val="bg2"/>
                </a:solidFill>
                <a:latin typeface="+mj-lt"/>
              </a:rPr>
              <a:t>G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+ </a:t>
            </a:r>
            <a:r>
              <a:rPr lang="en-US" sz="1400" u="none" dirty="0" smtClean="0">
                <a:solidFill>
                  <a:schemeClr val="bg2"/>
                </a:solidFill>
              </a:rPr>
              <a:t>P</a:t>
            </a:r>
            <a:r>
              <a:rPr lang="en-US" sz="1400" u="none" baseline="-25000" dirty="0" smtClean="0">
                <a:solidFill>
                  <a:schemeClr val="bg2"/>
                </a:solidFill>
              </a:rPr>
              <a:t>WSD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.</a:t>
            </a:r>
          </a:p>
          <a:p>
            <a:pPr marL="800100" lvl="1" indent="-342900" algn="just">
              <a:buAutoNum type="arabicParenR"/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lvl="1"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2) Use Schwartz-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Yeh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to derive 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m</a:t>
            </a:r>
            <a:r>
              <a:rPr lang="en-US" sz="1400" u="none" baseline="-25000" dirty="0" err="1" smtClean="0">
                <a:solidFill>
                  <a:schemeClr val="bg2"/>
                </a:solidFill>
                <a:latin typeface="+mj-lt"/>
              </a:rPr>
              <a:t>Y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and 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σ</a:t>
            </a:r>
            <a:r>
              <a:rPr lang="en-US" sz="1400" u="none" baseline="-25000" dirty="0" err="1" smtClean="0">
                <a:solidFill>
                  <a:schemeClr val="bg2"/>
                </a:solidFill>
                <a:latin typeface="+mj-lt"/>
              </a:rPr>
              <a:t>Y</a:t>
            </a:r>
            <a:r>
              <a:rPr lang="en-US" sz="1400" u="none" baseline="-25000" dirty="0" smtClean="0">
                <a:solidFill>
                  <a:schemeClr val="bg2"/>
                </a:solidFill>
                <a:latin typeface="+mj-lt"/>
              </a:rPr>
              <a:t>. 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Obs.: </a:t>
            </a:r>
            <a:r>
              <a:rPr lang="en-US" sz="1400" u="none" dirty="0" smtClean="0">
                <a:solidFill>
                  <a:schemeClr val="bg2"/>
                </a:solidFill>
              </a:rPr>
              <a:t>Y(dBm) ~ N(</a:t>
            </a:r>
            <a:r>
              <a:rPr lang="en-US" sz="1400" u="none" dirty="0" err="1" smtClean="0">
                <a:solidFill>
                  <a:schemeClr val="bg2"/>
                </a:solidFill>
              </a:rPr>
              <a:t>m</a:t>
            </a:r>
            <a:r>
              <a:rPr lang="en-US" sz="1400" u="none" baseline="-25000" dirty="0" err="1" smtClean="0">
                <a:solidFill>
                  <a:schemeClr val="bg2"/>
                </a:solidFill>
              </a:rPr>
              <a:t>Y</a:t>
            </a:r>
            <a:r>
              <a:rPr lang="en-US" sz="1400" u="none" dirty="0" smtClean="0">
                <a:solidFill>
                  <a:schemeClr val="bg2"/>
                </a:solidFill>
              </a:rPr>
              <a:t> ,</a:t>
            </a:r>
            <a:r>
              <a:rPr lang="el-GR" sz="1400" u="none" dirty="0" smtClean="0">
                <a:solidFill>
                  <a:schemeClr val="bg2"/>
                </a:solidFill>
              </a:rPr>
              <a:t>σ</a:t>
            </a:r>
            <a:r>
              <a:rPr lang="en-US" sz="1400" u="none" baseline="-25000" dirty="0" smtClean="0">
                <a:solidFill>
                  <a:schemeClr val="bg2"/>
                </a:solidFill>
              </a:rPr>
              <a:t>Y</a:t>
            </a:r>
            <a:r>
              <a:rPr lang="en-US" sz="1400" u="none" baseline="30000" dirty="0" smtClean="0">
                <a:solidFill>
                  <a:schemeClr val="bg2"/>
                </a:solidFill>
              </a:rPr>
              <a:t>2</a:t>
            </a:r>
            <a:r>
              <a:rPr lang="en-US" sz="1400" u="none" dirty="0" smtClean="0">
                <a:solidFill>
                  <a:schemeClr val="bg2"/>
                </a:solidFill>
              </a:rPr>
              <a:t>)  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e</a:t>
            </a:r>
            <a:r>
              <a:rPr lang="en-US" sz="1400" u="none" dirty="0" smtClean="0">
                <a:solidFill>
                  <a:schemeClr val="bg2"/>
                </a:solidFill>
              </a:rPr>
              <a:t> 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 </a:t>
            </a:r>
            <a:r>
              <a:rPr lang="en-US" sz="1400" u="none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Y=</a:t>
            </a:r>
          </a:p>
          <a:p>
            <a:pPr lvl="1"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lvl="1"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3) Calculate the reduced location probability as </a:t>
            </a:r>
          </a:p>
          <a:p>
            <a:pPr lvl="1"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lvl="1"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4) If q</a:t>
            </a:r>
            <a:r>
              <a:rPr lang="en-US" sz="1400" u="none" baseline="-25000" dirty="0" smtClean="0">
                <a:solidFill>
                  <a:schemeClr val="bg2"/>
                </a:solidFill>
                <a:latin typeface="+mj-lt"/>
              </a:rPr>
              <a:t>2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is suitably close </a:t>
            </a:r>
            <a:r>
              <a:rPr lang="en-US" sz="1400" u="none" smtClean="0">
                <a:solidFill>
                  <a:schemeClr val="bg2"/>
                </a:solidFill>
                <a:latin typeface="+mj-lt"/>
              </a:rPr>
              <a:t>to q</a:t>
            </a:r>
            <a:r>
              <a:rPr lang="en-US" sz="1400" u="none" baseline="-25000" smtClean="0">
                <a:solidFill>
                  <a:schemeClr val="bg2"/>
                </a:solidFill>
                <a:latin typeface="+mj-lt"/>
              </a:rPr>
              <a:t>1</a:t>
            </a:r>
            <a:r>
              <a:rPr lang="en-US" sz="1400" u="none" smtClean="0">
                <a:solidFill>
                  <a:schemeClr val="bg2"/>
                </a:solidFill>
                <a:latin typeface="+mj-lt"/>
              </a:rPr>
              <a:t>-</a:t>
            </a:r>
            <a:r>
              <a:rPr lang="el-GR" sz="1400" u="none" smtClean="0">
                <a:solidFill>
                  <a:schemeClr val="bg2"/>
                </a:solidFill>
              </a:rPr>
              <a:t>Δ</a:t>
            </a:r>
            <a:r>
              <a:rPr lang="pt-BR" sz="1400" u="none" dirty="0" err="1" smtClean="0">
                <a:solidFill>
                  <a:schemeClr val="bg2"/>
                </a:solidFill>
              </a:rPr>
              <a:t>q</a:t>
            </a:r>
            <a:r>
              <a:rPr lang="pt-BR" sz="1400" u="none" baseline="-25000" dirty="0" err="1" smtClean="0">
                <a:solidFill>
                  <a:schemeClr val="bg2"/>
                </a:solidFill>
              </a:rPr>
              <a:t>T</a:t>
            </a:r>
            <a:r>
              <a:rPr lang="pt-BR" sz="1400" u="none" dirty="0" smtClean="0">
                <a:solidFill>
                  <a:schemeClr val="bg2"/>
                </a:solidFill>
              </a:rPr>
              <a:t> 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, then STOP,  otherwise appropriately increment/decrement </a:t>
            </a:r>
            <a:r>
              <a:rPr lang="en-US" sz="1400" u="none" dirty="0" smtClean="0">
                <a:solidFill>
                  <a:schemeClr val="bg2"/>
                </a:solidFill>
              </a:rPr>
              <a:t>P</a:t>
            </a:r>
            <a:r>
              <a:rPr lang="en-US" sz="1400" u="none" baseline="-25000" dirty="0" smtClean="0">
                <a:solidFill>
                  <a:schemeClr val="bg2"/>
                </a:solidFill>
              </a:rPr>
              <a:t>WSD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and go to (1). </a:t>
            </a:r>
          </a:p>
          <a:p>
            <a:pPr lvl="1"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lvl="1"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Terminate: The maximum permitted WSD EIRP=</a:t>
            </a:r>
            <a:r>
              <a:rPr lang="en-US" sz="1400" u="none" dirty="0" smtClean="0">
                <a:solidFill>
                  <a:schemeClr val="bg2"/>
                </a:solidFill>
              </a:rPr>
              <a:t> P</a:t>
            </a:r>
            <a:r>
              <a:rPr lang="en-US" sz="1400" u="none" baseline="-25000" dirty="0" smtClean="0">
                <a:solidFill>
                  <a:schemeClr val="bg2"/>
                </a:solidFill>
              </a:rPr>
              <a:t>WSD</a:t>
            </a:r>
            <a:endParaRPr lang="en-US" sz="1400" u="none" dirty="0" smtClean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6" name="CaixaDeTexto 3"/>
          <p:cNvSpPr txBox="1">
            <a:spLocks noChangeArrowheads="1"/>
          </p:cNvSpPr>
          <p:nvPr/>
        </p:nvSpPr>
        <p:spPr bwMode="auto">
          <a:xfrm>
            <a:off x="0" y="142875"/>
            <a:ext cx="88931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/>
            <a:r>
              <a:rPr lang="en-US" sz="1800" u="none" dirty="0" smtClean="0">
                <a:solidFill>
                  <a:srgbClr val="262626"/>
                </a:solidFill>
                <a:latin typeface="Arial" charset="0"/>
              </a:rPr>
              <a:t>Approach to determining WSD emission limits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39" y="3786190"/>
            <a:ext cx="6477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6" y="4214818"/>
            <a:ext cx="148780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3"/>
          <p:cNvSpPr txBox="1">
            <a:spLocks noChangeArrowheads="1"/>
          </p:cNvSpPr>
          <p:nvPr/>
        </p:nvSpPr>
        <p:spPr bwMode="auto">
          <a:xfrm>
            <a:off x="142844" y="142852"/>
            <a:ext cx="885831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/>
            <a:r>
              <a:rPr lang="pt-BR" sz="1800" u="none" dirty="0" smtClean="0">
                <a:solidFill>
                  <a:srgbClr val="262626"/>
                </a:solidFill>
                <a:latin typeface="Arial" charset="0"/>
              </a:rPr>
              <a:t>AGENDA</a:t>
            </a:r>
          </a:p>
          <a:p>
            <a:pPr marL="342900" indent="-342900" algn="l"/>
            <a:endParaRPr lang="pt-BR" sz="1800" u="none" dirty="0" smtClean="0">
              <a:solidFill>
                <a:srgbClr val="262626"/>
              </a:solidFill>
              <a:latin typeface="Arial" charset="0"/>
            </a:endParaRPr>
          </a:p>
          <a:p>
            <a:pPr marL="342900" indent="-342900" algn="l"/>
            <a:endParaRPr lang="pt-BR" sz="1600" u="none" dirty="0" smtClean="0">
              <a:solidFill>
                <a:srgbClr val="262626"/>
              </a:solidFill>
              <a:latin typeface="Arial" charset="0"/>
            </a:endParaRPr>
          </a:p>
          <a:p>
            <a:pPr marL="342900" indent="-342900" algn="l"/>
            <a:r>
              <a:rPr lang="pt-BR" sz="1600" u="none" dirty="0" smtClean="0">
                <a:solidFill>
                  <a:srgbClr val="262626"/>
                </a:solidFill>
                <a:latin typeface="Arial" charset="0"/>
              </a:rPr>
              <a:t>OFCOM </a:t>
            </a:r>
            <a:r>
              <a:rPr lang="pt-BR" sz="1600" u="none" dirty="0" err="1" smtClean="0">
                <a:solidFill>
                  <a:srgbClr val="262626"/>
                </a:solidFill>
                <a:latin typeface="Arial" charset="0"/>
              </a:rPr>
              <a:t>Implementing</a:t>
            </a:r>
            <a:r>
              <a:rPr lang="pt-BR" sz="1600" u="none" dirty="0" smtClean="0">
                <a:solidFill>
                  <a:srgbClr val="262626"/>
                </a:solidFill>
                <a:latin typeface="Arial" charset="0"/>
              </a:rPr>
              <a:t> TV White </a:t>
            </a:r>
            <a:r>
              <a:rPr lang="pt-BR" sz="1600" u="none" dirty="0" err="1" smtClean="0">
                <a:solidFill>
                  <a:srgbClr val="262626"/>
                </a:solidFill>
                <a:latin typeface="Arial" charset="0"/>
              </a:rPr>
              <a:t>Spaces</a:t>
            </a:r>
            <a:endParaRPr lang="pt-BR" sz="1600" u="none" dirty="0" smtClean="0">
              <a:solidFill>
                <a:srgbClr val="262626"/>
              </a:solidFill>
              <a:latin typeface="Arial" charset="0"/>
            </a:endParaRPr>
          </a:p>
          <a:p>
            <a:pPr marL="342900" indent="-342900" algn="l"/>
            <a:endParaRPr lang="pt-BR" sz="1600" u="none" dirty="0" smtClean="0">
              <a:solidFill>
                <a:srgbClr val="262626"/>
              </a:solidFill>
              <a:latin typeface="Arial" charset="0"/>
            </a:endParaRPr>
          </a:p>
          <a:p>
            <a:pPr marL="800100" lvl="1" indent="-342900" algn="l">
              <a:buAutoNum type="arabicPeriod"/>
            </a:pPr>
            <a:r>
              <a:rPr lang="en-US" sz="1600" u="none" dirty="0" smtClean="0">
                <a:solidFill>
                  <a:srgbClr val="262626"/>
                </a:solidFill>
                <a:latin typeface="Arial" charset="0"/>
              </a:rPr>
              <a:t>Executive Summary</a:t>
            </a:r>
          </a:p>
          <a:p>
            <a:pPr marL="800100" lvl="1" indent="-342900" algn="l">
              <a:buAutoNum type="arabicPeriod"/>
            </a:pPr>
            <a:endParaRPr lang="en-US" sz="1600" u="none" dirty="0" smtClean="0">
              <a:solidFill>
                <a:srgbClr val="262626"/>
              </a:solidFill>
              <a:latin typeface="Arial" charset="0"/>
            </a:endParaRPr>
          </a:p>
          <a:p>
            <a:pPr marL="800100" lvl="1" indent="-342900" algn="l">
              <a:buAutoNum type="arabicPeriod"/>
            </a:pPr>
            <a:r>
              <a:rPr lang="en-US" sz="1600" u="none" dirty="0" smtClean="0">
                <a:solidFill>
                  <a:srgbClr val="262626"/>
                </a:solidFill>
                <a:latin typeface="Arial" charset="0"/>
              </a:rPr>
              <a:t>TV White Spaces framework</a:t>
            </a:r>
          </a:p>
          <a:p>
            <a:pPr marL="800100" lvl="1" indent="-342900" algn="l">
              <a:buAutoNum type="arabicPeriod"/>
            </a:pPr>
            <a:endParaRPr lang="en-US" sz="1600" u="none" dirty="0" smtClean="0">
              <a:solidFill>
                <a:srgbClr val="262626"/>
              </a:solidFill>
              <a:latin typeface="Arial" charset="0"/>
            </a:endParaRPr>
          </a:p>
          <a:p>
            <a:pPr marL="800100" lvl="1" indent="-342900" algn="l">
              <a:buAutoNum type="arabicPeriod"/>
            </a:pPr>
            <a:r>
              <a:rPr lang="pt-BR" sz="1600" u="none" dirty="0" err="1" smtClean="0">
                <a:solidFill>
                  <a:srgbClr val="262626"/>
                </a:solidFill>
                <a:latin typeface="Arial" charset="0"/>
              </a:rPr>
              <a:t>Coexistence</a:t>
            </a:r>
            <a:r>
              <a:rPr lang="pt-BR" sz="1600" u="none" dirty="0" smtClean="0">
                <a:solidFill>
                  <a:srgbClr val="262626"/>
                </a:solidFill>
                <a:latin typeface="Arial" charset="0"/>
              </a:rPr>
              <a:t> approach</a:t>
            </a:r>
          </a:p>
          <a:p>
            <a:pPr marL="800100" lvl="1" indent="-342900" algn="l">
              <a:buAutoNum type="arabicPeriod"/>
            </a:pPr>
            <a:endParaRPr lang="pt-BR" sz="1600" u="none" dirty="0" smtClean="0">
              <a:solidFill>
                <a:srgbClr val="262626"/>
              </a:solidFill>
              <a:latin typeface="Arial" charset="0"/>
            </a:endParaRPr>
          </a:p>
          <a:p>
            <a:pPr marL="800100" lvl="1" indent="-342900" algn="l">
              <a:buAutoNum type="arabicPeriod"/>
            </a:pPr>
            <a:r>
              <a:rPr lang="en-US" sz="1600" u="none" dirty="0" smtClean="0">
                <a:solidFill>
                  <a:srgbClr val="262626"/>
                </a:solidFill>
                <a:latin typeface="Arial" charset="0"/>
              </a:rPr>
              <a:t>Coexistence in relation to DTT</a:t>
            </a:r>
          </a:p>
          <a:p>
            <a:pPr marL="800100" lvl="1" indent="-342900" algn="l">
              <a:buAutoNum type="arabicPeriod"/>
            </a:pPr>
            <a:endParaRPr lang="en-US" sz="1600" u="none" dirty="0" smtClean="0">
              <a:solidFill>
                <a:srgbClr val="262626"/>
              </a:solidFill>
              <a:latin typeface="Arial" charset="0"/>
            </a:endParaRPr>
          </a:p>
          <a:p>
            <a:pPr marL="800100" lvl="1" indent="-342900" algn="l">
              <a:buAutoNum type="arabicPeriod"/>
            </a:pPr>
            <a:r>
              <a:rPr lang="en-US" sz="1600" u="none" dirty="0" smtClean="0">
                <a:solidFill>
                  <a:srgbClr val="262626"/>
                </a:solidFill>
                <a:latin typeface="Arial" charset="0"/>
              </a:rPr>
              <a:t>Coexistence in relation to users above and below the TV band and cross border</a:t>
            </a:r>
          </a:p>
          <a:p>
            <a:pPr marL="800100" lvl="1" indent="-342900" algn="l">
              <a:buAutoNum type="arabicPeriod"/>
            </a:pPr>
            <a:endParaRPr lang="en-US" sz="1600" u="none" dirty="0" smtClean="0">
              <a:solidFill>
                <a:srgbClr val="262626"/>
              </a:solidFill>
              <a:latin typeface="Arial" charset="0"/>
            </a:endParaRPr>
          </a:p>
          <a:p>
            <a:pPr marL="800100" lvl="1" indent="-342900" algn="l">
              <a:buFontTx/>
              <a:buAutoNum type="arabicPeriod"/>
            </a:pPr>
            <a:r>
              <a:rPr lang="en-US" sz="1600" u="none" dirty="0" smtClean="0">
                <a:solidFill>
                  <a:srgbClr val="262626"/>
                </a:solidFill>
                <a:latin typeface="Arial" charset="0"/>
              </a:rPr>
              <a:t>Approach to determining WSD emission limits</a:t>
            </a:r>
          </a:p>
          <a:p>
            <a:pPr marL="800100" lvl="1" indent="-342900" algn="l">
              <a:buFontTx/>
              <a:buAutoNum type="arabicPeriod"/>
            </a:pPr>
            <a:endParaRPr lang="en-US" sz="1600" u="none" dirty="0" smtClean="0">
              <a:solidFill>
                <a:srgbClr val="262626"/>
              </a:solidFill>
              <a:latin typeface="Arial" charset="0"/>
            </a:endParaRPr>
          </a:p>
          <a:p>
            <a:pPr marL="800100" lvl="1" indent="-342900" algn="l">
              <a:buFontTx/>
              <a:buAutoNum type="arabicPeriod"/>
            </a:pPr>
            <a:r>
              <a:rPr lang="en-US" sz="1600" u="none" dirty="0" err="1" smtClean="0">
                <a:solidFill>
                  <a:srgbClr val="262626"/>
                </a:solidFill>
                <a:latin typeface="Arial" charset="0"/>
              </a:rPr>
              <a:t>Andamento</a:t>
            </a:r>
            <a:r>
              <a:rPr lang="en-US" sz="1600" u="none" dirty="0" smtClean="0">
                <a:solidFill>
                  <a:srgbClr val="262626"/>
                </a:solidFill>
                <a:latin typeface="Arial" charset="0"/>
              </a:rPr>
              <a:t> </a:t>
            </a:r>
            <a:r>
              <a:rPr lang="en-US" sz="1600" u="none" dirty="0" err="1" smtClean="0">
                <a:solidFill>
                  <a:srgbClr val="262626"/>
                </a:solidFill>
                <a:latin typeface="Arial" charset="0"/>
              </a:rPr>
              <a:t>da</a:t>
            </a:r>
            <a:r>
              <a:rPr lang="en-US" sz="1600" u="none" dirty="0" smtClean="0">
                <a:solidFill>
                  <a:srgbClr val="262626"/>
                </a:solidFill>
                <a:latin typeface="Arial" charset="0"/>
              </a:rPr>
              <a:t> </a:t>
            </a:r>
            <a:r>
              <a:rPr lang="en-US" sz="1600" u="none" dirty="0" err="1" smtClean="0">
                <a:solidFill>
                  <a:srgbClr val="262626"/>
                </a:solidFill>
                <a:latin typeface="Arial" charset="0"/>
              </a:rPr>
              <a:t>pesquisa</a:t>
            </a:r>
            <a:r>
              <a:rPr lang="en-US" sz="1600" u="none" dirty="0" smtClean="0">
                <a:solidFill>
                  <a:srgbClr val="262626"/>
                </a:solidFill>
                <a:latin typeface="Arial" charset="0"/>
              </a:rPr>
              <a:t> </a:t>
            </a:r>
          </a:p>
          <a:p>
            <a:pPr marL="800100" lvl="1" indent="-342900" algn="l">
              <a:buAutoNum type="arabicPeriod"/>
            </a:pPr>
            <a:endParaRPr lang="pt-BR" sz="1600" u="none" dirty="0" smtClean="0">
              <a:solidFill>
                <a:srgbClr val="262626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8325" y="3369146"/>
            <a:ext cx="546735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142844" y="686301"/>
            <a:ext cx="8749636" cy="526297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Uncertainty in the location of master and 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geolocated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slave WSDs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Reported location (x0, y0) and location uncertainties (± </a:t>
            </a:r>
            <a:r>
              <a:rPr lang="el-GR" sz="1400" u="none" dirty="0" smtClean="0">
                <a:solidFill>
                  <a:schemeClr val="bg2"/>
                </a:solidFill>
              </a:rPr>
              <a:t>Δ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x, ±</a:t>
            </a:r>
            <a:r>
              <a:rPr lang="el-GR" sz="1400" u="none" dirty="0" smtClean="0">
                <a:solidFill>
                  <a:schemeClr val="bg2"/>
                </a:solidFill>
              </a:rPr>
              <a:t> Δ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y), the area of potential locations shall be 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modelled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as a rectangle 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centred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on (x0, y0), and with sides of length 2</a:t>
            </a:r>
            <a:r>
              <a:rPr lang="el-GR" sz="1400" u="none" dirty="0" smtClean="0">
                <a:solidFill>
                  <a:schemeClr val="bg2"/>
                </a:solidFill>
              </a:rPr>
              <a:t>Δ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x and 2</a:t>
            </a:r>
            <a:r>
              <a:rPr lang="el-GR" sz="1400" u="none" dirty="0" smtClean="0">
                <a:solidFill>
                  <a:schemeClr val="bg2"/>
                </a:solidFill>
              </a:rPr>
              <a:t>Δ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y aligned with the North-South/East-West directions. If this area of potential locations overlaps (fully or partially) with N pixels, then the master WSD shall be associated with those same N pixels.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Accounting for location uncertainty of a master WSD. The WSD emission limit shall be the lowest of the emission limits in each of the white pixels: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6" name="CaixaDeTexto 3"/>
          <p:cNvSpPr txBox="1">
            <a:spLocks noChangeArrowheads="1"/>
          </p:cNvSpPr>
          <p:nvPr/>
        </p:nvSpPr>
        <p:spPr bwMode="auto">
          <a:xfrm>
            <a:off x="0" y="142875"/>
            <a:ext cx="88931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/>
            <a:r>
              <a:rPr lang="en-US" sz="1800" u="none" dirty="0" smtClean="0">
                <a:solidFill>
                  <a:srgbClr val="262626"/>
                </a:solidFill>
                <a:latin typeface="Arial" charset="0"/>
              </a:rPr>
              <a:t>Approach to determining WSD emission limits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708920"/>
            <a:ext cx="35147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142844" y="686301"/>
            <a:ext cx="8749636" cy="181588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Uncertainty in the location of non-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geolocated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slave WSDs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If a slave WSD is not 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geolocated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, then the WSD shall be associated with pixels which overlap with the coverage area of its serving master WSD. Potential locations shall be 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modelled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as a circle 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centred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on (x0, y0), and with radius d0 + √(</a:t>
            </a:r>
            <a:r>
              <a:rPr lang="en-US" sz="1400" u="none" dirty="0" smtClean="0">
                <a:solidFill>
                  <a:schemeClr val="bg2"/>
                </a:solidFill>
              </a:rPr>
              <a:t>Δ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x</a:t>
            </a:r>
            <a:r>
              <a:rPr lang="en-US" sz="1400" u="none" baseline="30000" dirty="0" smtClean="0">
                <a:solidFill>
                  <a:schemeClr val="bg2"/>
                </a:solidFill>
                <a:latin typeface="+mj-lt"/>
              </a:rPr>
              <a:t>2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+ </a:t>
            </a:r>
            <a:r>
              <a:rPr lang="en-US" sz="1400" u="none" dirty="0" smtClean="0">
                <a:solidFill>
                  <a:schemeClr val="bg2"/>
                </a:solidFill>
              </a:rPr>
              <a:t>Δ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y</a:t>
            </a:r>
            <a:r>
              <a:rPr lang="en-US" sz="1400" u="none" baseline="30000" dirty="0" smtClean="0">
                <a:solidFill>
                  <a:schemeClr val="bg2"/>
                </a:solidFill>
                <a:latin typeface="+mj-lt"/>
              </a:rPr>
              <a:t>2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), where d0 is the coverage range of the master WSD.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Accounting for location uncertainty of a non-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geolocated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slave WSD. The WSD emission limit shall be the lowest of the emission limits in each of the white pixels:</a:t>
            </a:r>
          </a:p>
        </p:txBody>
      </p:sp>
      <p:sp>
        <p:nvSpPr>
          <p:cNvPr id="6" name="CaixaDeTexto 3"/>
          <p:cNvSpPr txBox="1">
            <a:spLocks noChangeArrowheads="1"/>
          </p:cNvSpPr>
          <p:nvPr/>
        </p:nvSpPr>
        <p:spPr bwMode="auto">
          <a:xfrm>
            <a:off x="0" y="142875"/>
            <a:ext cx="88931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/>
            <a:r>
              <a:rPr lang="en-US" sz="1800" u="none" dirty="0" smtClean="0">
                <a:solidFill>
                  <a:srgbClr val="262626"/>
                </a:solidFill>
                <a:latin typeface="Arial" charset="0"/>
              </a:rPr>
              <a:t>Approach to determining WSD emission limits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19213" y="3040811"/>
            <a:ext cx="6180296" cy="3628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487935"/>
            <a:ext cx="35147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142844" y="686301"/>
            <a:ext cx="8749636" cy="37548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nb-NO" sz="1400" u="none" dirty="0" smtClean="0">
                <a:solidFill>
                  <a:schemeClr val="bg2"/>
                </a:solidFill>
                <a:latin typeface="+mj-lt"/>
              </a:rPr>
              <a:t>Averaging for tier 0/1 pixels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Given a WSD pixel 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i</a:t>
            </a:r>
            <a:r>
              <a:rPr lang="en-US" sz="1400" u="none" baseline="-25000" dirty="0" err="1" smtClean="0">
                <a:solidFill>
                  <a:schemeClr val="bg2"/>
                </a:solidFill>
                <a:latin typeface="+mj-lt"/>
              </a:rPr>
              <a:t>WSD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, we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calculate a single value for the maximum permitted WSD EIRP in channel F</a:t>
            </a:r>
            <a:r>
              <a:rPr lang="en-US" sz="1400" u="none" baseline="-25000" dirty="0" smtClean="0">
                <a:solidFill>
                  <a:srgbClr val="FF0000"/>
                </a:solidFill>
                <a:latin typeface="+mj-lt"/>
              </a:rPr>
              <a:t>WSD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 for protecting channel F</a:t>
            </a:r>
            <a:r>
              <a:rPr lang="en-US" sz="1400" u="none" baseline="-25000" dirty="0" smtClean="0">
                <a:solidFill>
                  <a:srgbClr val="FF0000"/>
                </a:solidFill>
                <a:latin typeface="+mj-lt"/>
              </a:rPr>
              <a:t>DTT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 in all the nine surrounding tier 0/1 pixels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. We do this by taking the average value (in dBm) of the respective maximum permitted WSD EIRPs for protecting channel F</a:t>
            </a:r>
            <a:r>
              <a:rPr lang="en-US" sz="1400" u="none" baseline="-25000" dirty="0" smtClean="0">
                <a:solidFill>
                  <a:schemeClr val="bg2"/>
                </a:solidFill>
                <a:latin typeface="+mj-lt"/>
              </a:rPr>
              <a:t>DTT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in each of the surrounding nine tier 0/1 DTT receiver pixels.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In the above equation, averaging is over DTT pixels 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i</a:t>
            </a:r>
            <a:r>
              <a:rPr lang="en-US" sz="1400" u="none" baseline="-25000" dirty="0" err="1" smtClean="0">
                <a:solidFill>
                  <a:schemeClr val="bg2"/>
                </a:solidFill>
                <a:latin typeface="+mj-lt"/>
              </a:rPr>
              <a:t>DTT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, and the result of averaging has both 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l</a:t>
            </a:r>
            <a:r>
              <a:rPr lang="en-US" sz="1400" u="none" baseline="-25000" dirty="0" err="1" smtClean="0">
                <a:solidFill>
                  <a:schemeClr val="bg2"/>
                </a:solidFill>
                <a:latin typeface="+mj-lt"/>
              </a:rPr>
              <a:t>DTT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(transmitter) and F</a:t>
            </a:r>
            <a:r>
              <a:rPr lang="en-US" sz="1400" u="none" baseline="-25000" dirty="0" smtClean="0">
                <a:solidFill>
                  <a:schemeClr val="bg2"/>
                </a:solidFill>
                <a:latin typeface="+mj-lt"/>
              </a:rPr>
              <a:t>DTT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(channel) as arguments.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6" name="CaixaDeTexto 3"/>
          <p:cNvSpPr txBox="1">
            <a:spLocks noChangeArrowheads="1"/>
          </p:cNvSpPr>
          <p:nvPr/>
        </p:nvSpPr>
        <p:spPr bwMode="auto">
          <a:xfrm>
            <a:off x="0" y="142875"/>
            <a:ext cx="88931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/>
            <a:r>
              <a:rPr lang="en-US" sz="1800" u="none" dirty="0" smtClean="0">
                <a:solidFill>
                  <a:srgbClr val="262626"/>
                </a:solidFill>
                <a:latin typeface="Arial" charset="0"/>
              </a:rPr>
              <a:t>Approach to determining WSD emission limits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177033"/>
            <a:ext cx="63150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158750" y="714356"/>
            <a:ext cx="8770968" cy="59400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This document sets out 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Ofcom’s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decision to move ahead and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enable access to unused parts 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of the radio spectrum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in the 470 to 790 MHz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frequency band through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dynamic sharing controlled by a spectrum database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. 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We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refer to the spectrum that is left over by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Digital Terrestrial Television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(DTT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) (including local TV) and 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Programme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Making and Special Events (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PMSE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) use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as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TV white spaces (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TVWS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). 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6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6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6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6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6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6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6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endParaRPr lang="en-US" sz="16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We intend to make available access to TV white spaces on a </a:t>
            </a:r>
            <a:r>
              <a:rPr lang="en-US" sz="1400" u="none" dirty="0" err="1" smtClean="0">
                <a:solidFill>
                  <a:srgbClr val="FF0000"/>
                </a:solidFill>
                <a:latin typeface="+mj-lt"/>
              </a:rPr>
              <a:t>licence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 exempt 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basis for devices which meet a minimum technical specification. 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Devices which know their location, combined with databases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, which know where existing services are, will be used to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ensure services can coexist 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sharing the spectrum.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We have decided to make some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changes to the coexistence proposals that were set out in the 2013 Consultation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. </a:t>
            </a:r>
            <a:endParaRPr lang="pt-BR" sz="1400" u="none" dirty="0" smtClean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6" name="CaixaDeTexto 3"/>
          <p:cNvSpPr txBox="1">
            <a:spLocks noChangeArrowheads="1"/>
          </p:cNvSpPr>
          <p:nvPr/>
        </p:nvSpPr>
        <p:spPr bwMode="auto">
          <a:xfrm>
            <a:off x="0" y="142875"/>
            <a:ext cx="8893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/>
            <a:r>
              <a:rPr lang="pt-BR" sz="1800" u="none" dirty="0" err="1" smtClean="0">
                <a:solidFill>
                  <a:srgbClr val="262626"/>
                </a:solidFill>
                <a:latin typeface="Arial" charset="0"/>
              </a:rPr>
              <a:t>Executive</a:t>
            </a:r>
            <a:r>
              <a:rPr lang="pt-BR" sz="1800" u="none" dirty="0" smtClean="0">
                <a:solidFill>
                  <a:srgbClr val="262626"/>
                </a:solidFill>
                <a:latin typeface="Arial" charset="0"/>
              </a:rPr>
              <a:t> </a:t>
            </a:r>
            <a:r>
              <a:rPr lang="pt-BR" sz="1800" u="none" dirty="0" err="1" smtClean="0">
                <a:solidFill>
                  <a:srgbClr val="262626"/>
                </a:solidFill>
                <a:latin typeface="Arial" charset="0"/>
              </a:rPr>
              <a:t>Summary</a:t>
            </a:r>
            <a:endParaRPr lang="pt-BR" sz="1800" u="none" dirty="0" smtClean="0">
              <a:solidFill>
                <a:srgbClr val="262626"/>
              </a:solidFill>
              <a:latin typeface="Arial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8264" y="2291722"/>
            <a:ext cx="6088380" cy="2137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158750" y="714356"/>
            <a:ext cx="8770968" cy="184665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1600" u="none" dirty="0" smtClean="0">
                <a:solidFill>
                  <a:schemeClr val="bg2"/>
                </a:solidFill>
                <a:latin typeface="+mj-lt"/>
              </a:rPr>
              <a:t>Database discovery</a:t>
            </a:r>
          </a:p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Master white space device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(WSD) would first consult a list of databases 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provided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on a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website hosted by </a:t>
            </a:r>
            <a:r>
              <a:rPr lang="en-US" sz="1400" u="none" dirty="0" err="1" smtClean="0">
                <a:solidFill>
                  <a:srgbClr val="FF0000"/>
                </a:solidFill>
                <a:latin typeface="+mj-lt"/>
              </a:rPr>
              <a:t>Ofcom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 (1 and 2)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. It would then select its preferred database from this list and send to it parameters describing its location and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device parameters (3)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. The database would then return details of the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frequencies and power levels 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the WSD is allowed to use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(4)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. Initially, we would expect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master WSDs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to download an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updated copy of the list every 24 hours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. Database discovery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will not be carried out by transmissions over TV white space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.</a:t>
            </a:r>
          </a:p>
          <a:p>
            <a:pPr algn="just">
              <a:defRPr/>
            </a:pPr>
            <a:endParaRPr lang="pt-BR" sz="1400" u="none" dirty="0" smtClean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6" name="CaixaDeTexto 3"/>
          <p:cNvSpPr txBox="1">
            <a:spLocks noChangeArrowheads="1"/>
          </p:cNvSpPr>
          <p:nvPr/>
        </p:nvSpPr>
        <p:spPr bwMode="auto">
          <a:xfrm>
            <a:off x="0" y="142875"/>
            <a:ext cx="8893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/>
            <a:r>
              <a:rPr lang="pt-BR" sz="1800" u="none" dirty="0" smtClean="0">
                <a:solidFill>
                  <a:srgbClr val="262626"/>
                </a:solidFill>
                <a:latin typeface="Arial" charset="0"/>
              </a:rPr>
              <a:t>TV White </a:t>
            </a:r>
            <a:r>
              <a:rPr lang="pt-BR" sz="1800" u="none" dirty="0" err="1" smtClean="0">
                <a:solidFill>
                  <a:srgbClr val="262626"/>
                </a:solidFill>
                <a:latin typeface="Arial" charset="0"/>
              </a:rPr>
              <a:t>Spaces</a:t>
            </a:r>
            <a:r>
              <a:rPr lang="pt-BR" sz="1800" u="none" dirty="0" smtClean="0">
                <a:solidFill>
                  <a:srgbClr val="262626"/>
                </a:solidFill>
                <a:latin typeface="Arial" charset="0"/>
              </a:rPr>
              <a:t> framework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90" y="2428868"/>
            <a:ext cx="80010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158750" y="714356"/>
            <a:ext cx="8770968" cy="569386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Four data sets that </a:t>
            </a:r>
            <a:r>
              <a:rPr lang="en-US" sz="1400" u="none" dirty="0" err="1" smtClean="0">
                <a:solidFill>
                  <a:srgbClr val="FF0000"/>
                </a:solidFill>
                <a:latin typeface="+mj-lt"/>
              </a:rPr>
              <a:t>Ofcom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 will provide to 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a white space databases (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WSDB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):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marL="800100" lvl="1" indent="-342900" algn="just">
              <a:buFont typeface="+mj-lt"/>
              <a:buAutoNum type="arabicPeriod"/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“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DTT Coexistence data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”: set of data containing the maximum allowed powers a WSD can transmit at in each 100 x 100 m pixel</a:t>
            </a:r>
          </a:p>
          <a:p>
            <a:pPr marL="800100" lvl="1" indent="-342900" algn="just">
              <a:buFont typeface="+mj-lt"/>
              <a:buAutoNum type="arabicPeriod"/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marL="800100" lvl="1" indent="-342900" algn="just">
              <a:buFont typeface="+mj-lt"/>
              <a:buAutoNum type="arabicPeriod"/>
              <a:defRPr/>
            </a:pPr>
            <a:r>
              <a:rPr lang="pt-BR" sz="1400" u="none" dirty="0" smtClean="0">
                <a:solidFill>
                  <a:schemeClr val="bg2"/>
                </a:solidFill>
                <a:latin typeface="+mj-lt"/>
              </a:rPr>
              <a:t>“</a:t>
            </a:r>
            <a:r>
              <a:rPr lang="pt-BR" sz="1400" u="none" dirty="0" err="1" smtClean="0">
                <a:solidFill>
                  <a:srgbClr val="FF0000"/>
                </a:solidFill>
                <a:latin typeface="+mj-lt"/>
              </a:rPr>
              <a:t>Location</a:t>
            </a:r>
            <a:r>
              <a:rPr lang="pt-BR" sz="1400" u="none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pt-BR" sz="1400" u="none" dirty="0" err="1" smtClean="0">
                <a:solidFill>
                  <a:srgbClr val="FF0000"/>
                </a:solidFill>
                <a:latin typeface="+mj-lt"/>
              </a:rPr>
              <a:t>Agnostic</a:t>
            </a:r>
            <a:r>
              <a:rPr lang="pt-BR" sz="1400" u="none" dirty="0" smtClean="0">
                <a:solidFill>
                  <a:srgbClr val="FF0000"/>
                </a:solidFill>
                <a:latin typeface="+mj-lt"/>
              </a:rPr>
              <a:t> data</a:t>
            </a:r>
            <a:r>
              <a:rPr lang="pt-BR" sz="1400" u="none" dirty="0" smtClean="0">
                <a:solidFill>
                  <a:schemeClr val="bg2"/>
                </a:solidFill>
                <a:latin typeface="+mj-lt"/>
              </a:rPr>
              <a:t>”: 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additional constraints that relate to taking account of PMSE use of channel 38.</a:t>
            </a:r>
          </a:p>
          <a:p>
            <a:pPr marL="800100" lvl="1" indent="-342900" algn="just">
              <a:buFont typeface="+mj-lt"/>
              <a:buAutoNum type="arabicPeriod"/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marL="800100" lvl="1" indent="-342900" algn="just">
              <a:buFont typeface="+mj-lt"/>
              <a:buAutoNum type="arabicPeriod"/>
              <a:defRPr/>
            </a:pPr>
            <a:r>
              <a:rPr lang="pt-BR" sz="1400" u="none" dirty="0" smtClean="0">
                <a:solidFill>
                  <a:schemeClr val="bg2"/>
                </a:solidFill>
                <a:latin typeface="+mj-lt"/>
              </a:rPr>
              <a:t>“</a:t>
            </a:r>
            <a:r>
              <a:rPr lang="pt-BR" sz="1400" u="none" dirty="0" smtClean="0">
                <a:solidFill>
                  <a:srgbClr val="FF0000"/>
                </a:solidFill>
                <a:latin typeface="+mj-lt"/>
              </a:rPr>
              <a:t>PMSE data</a:t>
            </a:r>
            <a:r>
              <a:rPr lang="pt-BR" sz="1400" u="none" dirty="0" smtClean="0">
                <a:solidFill>
                  <a:schemeClr val="bg2"/>
                </a:solidFill>
                <a:latin typeface="+mj-lt"/>
              </a:rPr>
              <a:t>”: 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information on licensed PMSE use in the band (other than in channel 38).</a:t>
            </a:r>
          </a:p>
          <a:p>
            <a:pPr marL="800100" lvl="1" indent="-342900" algn="just">
              <a:buFont typeface="+mj-lt"/>
              <a:buAutoNum type="arabicPeriod"/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marL="800100" lvl="1" indent="-342900" algn="just">
              <a:buFont typeface="+mj-lt"/>
              <a:buAutoNum type="arabicPeriod"/>
              <a:defRPr/>
            </a:pPr>
            <a:r>
              <a:rPr lang="pt-BR" sz="1400" u="none" dirty="0" smtClean="0">
                <a:solidFill>
                  <a:schemeClr val="bg2"/>
                </a:solidFill>
                <a:latin typeface="+mj-lt"/>
              </a:rPr>
              <a:t>“</a:t>
            </a:r>
            <a:r>
              <a:rPr lang="pt-BR" sz="1400" u="none" dirty="0" err="1" smtClean="0">
                <a:solidFill>
                  <a:srgbClr val="FF0000"/>
                </a:solidFill>
                <a:latin typeface="+mj-lt"/>
              </a:rPr>
              <a:t>Unscheduled</a:t>
            </a:r>
            <a:r>
              <a:rPr lang="pt-BR" sz="1400" u="none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pt-BR" sz="1400" u="none" dirty="0" err="1" smtClean="0">
                <a:solidFill>
                  <a:srgbClr val="FF0000"/>
                </a:solidFill>
                <a:latin typeface="+mj-lt"/>
              </a:rPr>
              <a:t>Adjustments</a:t>
            </a:r>
            <a:r>
              <a:rPr lang="pt-BR" sz="1400" u="none" dirty="0" smtClean="0">
                <a:solidFill>
                  <a:srgbClr val="FF0000"/>
                </a:solidFill>
                <a:latin typeface="+mj-lt"/>
              </a:rPr>
              <a:t> data</a:t>
            </a:r>
            <a:r>
              <a:rPr lang="pt-BR" sz="1400" u="none" dirty="0" smtClean="0">
                <a:solidFill>
                  <a:schemeClr val="bg2"/>
                </a:solidFill>
                <a:latin typeface="+mj-lt"/>
              </a:rPr>
              <a:t>”: r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evised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allowed power limits that we may introduce at a particular geographical area on an ad hoc basis.</a:t>
            </a:r>
          </a:p>
          <a:p>
            <a:pPr marL="342900" indent="-342900"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marL="342900" indent="-342900"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Device parameters:</a:t>
            </a:r>
          </a:p>
          <a:p>
            <a:pPr marL="450850" lvl="1" indent="6350"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Master WSD will report to that database its “device parameters” which identify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specific characteristics of the WSD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. “ETSI 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Harmonised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Standard” (EN 301 59814).</a:t>
            </a:r>
          </a:p>
          <a:p>
            <a:pPr marL="450850" lvl="1" indent="6350"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marL="342900" indent="-342900" algn="just">
              <a:defRPr/>
            </a:pPr>
            <a:r>
              <a:rPr lang="pt-BR" sz="1400" u="none" dirty="0" err="1" smtClean="0">
                <a:solidFill>
                  <a:schemeClr val="bg2"/>
                </a:solidFill>
                <a:latin typeface="+mj-lt"/>
              </a:rPr>
              <a:t>Operational</a:t>
            </a:r>
            <a:r>
              <a:rPr lang="pt-BR" sz="1400" u="none" dirty="0" smtClean="0">
                <a:solidFill>
                  <a:schemeClr val="bg2"/>
                </a:solidFill>
                <a:latin typeface="+mj-lt"/>
              </a:rPr>
              <a:t> </a:t>
            </a:r>
            <a:r>
              <a:rPr lang="pt-BR" sz="1400" u="none" dirty="0" err="1" smtClean="0">
                <a:solidFill>
                  <a:schemeClr val="bg2"/>
                </a:solidFill>
                <a:latin typeface="+mj-lt"/>
              </a:rPr>
              <a:t>parameters</a:t>
            </a:r>
            <a:r>
              <a:rPr lang="pt-BR" sz="1400" u="none" dirty="0" smtClean="0">
                <a:solidFill>
                  <a:schemeClr val="bg2"/>
                </a:solidFill>
                <a:latin typeface="+mj-lt"/>
              </a:rPr>
              <a:t>:</a:t>
            </a:r>
          </a:p>
          <a:p>
            <a:pPr lvl="1"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WSDBs will use device parameters together with information provided to them by 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Ofcom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, to determine what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frequencies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are available for that particular device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and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at what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powers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it is able to transmit. only be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valid for a short period of time 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so the device will have to query the database on a regular basis.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pt-BR" sz="1400" u="none" dirty="0" err="1" smtClean="0">
                <a:solidFill>
                  <a:schemeClr val="bg2"/>
                </a:solidFill>
                <a:latin typeface="+mj-lt"/>
              </a:rPr>
              <a:t>Channel</a:t>
            </a:r>
            <a:r>
              <a:rPr lang="pt-BR" sz="1400" u="none" dirty="0" smtClean="0">
                <a:solidFill>
                  <a:schemeClr val="bg2"/>
                </a:solidFill>
                <a:latin typeface="+mj-lt"/>
              </a:rPr>
              <a:t> </a:t>
            </a:r>
            <a:r>
              <a:rPr lang="pt-BR" sz="1400" u="none" dirty="0" err="1" smtClean="0">
                <a:solidFill>
                  <a:schemeClr val="bg2"/>
                </a:solidFill>
                <a:latin typeface="+mj-lt"/>
              </a:rPr>
              <a:t>usage</a:t>
            </a:r>
            <a:r>
              <a:rPr lang="pt-BR" sz="1400" u="none" dirty="0" smtClean="0">
                <a:solidFill>
                  <a:schemeClr val="bg2"/>
                </a:solidFill>
                <a:latin typeface="+mj-lt"/>
              </a:rPr>
              <a:t> </a:t>
            </a:r>
            <a:r>
              <a:rPr lang="pt-BR" sz="1400" u="none" dirty="0" err="1" smtClean="0">
                <a:solidFill>
                  <a:schemeClr val="bg2"/>
                </a:solidFill>
                <a:latin typeface="+mj-lt"/>
              </a:rPr>
              <a:t>parameters</a:t>
            </a:r>
            <a:r>
              <a:rPr lang="pt-BR" sz="1400" u="none" dirty="0" smtClean="0">
                <a:solidFill>
                  <a:schemeClr val="bg2"/>
                </a:solidFill>
                <a:latin typeface="+mj-lt"/>
              </a:rPr>
              <a:t>:</a:t>
            </a:r>
          </a:p>
          <a:p>
            <a:pPr lvl="1" algn="just">
              <a:defRPr/>
            </a:pP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WSD will decide which specific channels and power levels it wants to use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. It will then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report this information back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to the WSDB, which will make it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available to </a:t>
            </a:r>
            <a:r>
              <a:rPr lang="en-US" sz="1400" u="none" dirty="0" err="1" smtClean="0">
                <a:solidFill>
                  <a:srgbClr val="FF0000"/>
                </a:solidFill>
                <a:latin typeface="+mj-lt"/>
              </a:rPr>
              <a:t>Ofcom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.</a:t>
            </a:r>
          </a:p>
        </p:txBody>
      </p:sp>
      <p:sp>
        <p:nvSpPr>
          <p:cNvPr id="6" name="CaixaDeTexto 3"/>
          <p:cNvSpPr txBox="1">
            <a:spLocks noChangeArrowheads="1"/>
          </p:cNvSpPr>
          <p:nvPr/>
        </p:nvSpPr>
        <p:spPr bwMode="auto">
          <a:xfrm>
            <a:off x="0" y="142875"/>
            <a:ext cx="8893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/>
            <a:r>
              <a:rPr lang="pt-BR" sz="1800" u="none" dirty="0" smtClean="0">
                <a:solidFill>
                  <a:srgbClr val="262626"/>
                </a:solidFill>
                <a:latin typeface="Arial" charset="0"/>
              </a:rPr>
              <a:t>TV White </a:t>
            </a:r>
            <a:r>
              <a:rPr lang="pt-BR" sz="1800" u="none" dirty="0" err="1" smtClean="0">
                <a:solidFill>
                  <a:srgbClr val="262626"/>
                </a:solidFill>
                <a:latin typeface="Arial" charset="0"/>
              </a:rPr>
              <a:t>Spaces</a:t>
            </a:r>
            <a:r>
              <a:rPr lang="pt-BR" sz="1800" u="none" dirty="0" smtClean="0">
                <a:solidFill>
                  <a:srgbClr val="262626"/>
                </a:solidFill>
                <a:latin typeface="Arial" charset="0"/>
              </a:rPr>
              <a:t> framework</a:t>
            </a: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3"/>
          <p:cNvSpPr txBox="1">
            <a:spLocks noChangeArrowheads="1"/>
          </p:cNvSpPr>
          <p:nvPr/>
        </p:nvSpPr>
        <p:spPr bwMode="auto">
          <a:xfrm>
            <a:off x="0" y="142875"/>
            <a:ext cx="8893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/>
            <a:r>
              <a:rPr lang="pt-BR" sz="1800" u="none" dirty="0" smtClean="0">
                <a:solidFill>
                  <a:srgbClr val="262626"/>
                </a:solidFill>
                <a:latin typeface="Arial" charset="0"/>
              </a:rPr>
              <a:t>TV White </a:t>
            </a:r>
            <a:r>
              <a:rPr lang="pt-BR" sz="1800" u="none" dirty="0" err="1" smtClean="0">
                <a:solidFill>
                  <a:srgbClr val="262626"/>
                </a:solidFill>
                <a:latin typeface="Arial" charset="0"/>
              </a:rPr>
              <a:t>Spaces</a:t>
            </a:r>
            <a:r>
              <a:rPr lang="pt-BR" sz="1800" u="none" dirty="0" smtClean="0">
                <a:solidFill>
                  <a:srgbClr val="262626"/>
                </a:solidFill>
                <a:latin typeface="Arial" charset="0"/>
              </a:rPr>
              <a:t> framework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090634"/>
            <a:ext cx="7162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158750" y="714356"/>
            <a:ext cx="8770968" cy="58785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1600" u="none" dirty="0" smtClean="0">
                <a:solidFill>
                  <a:schemeClr val="bg2"/>
                </a:solidFill>
                <a:latin typeface="+mj-lt"/>
              </a:rPr>
              <a:t>Exchange parameters between WSDs and WSDB:</a:t>
            </a:r>
          </a:p>
          <a:p>
            <a:pPr algn="just">
              <a:defRPr/>
            </a:pPr>
            <a:endParaRPr lang="en-US" sz="1600" u="none" dirty="0" smtClean="0">
              <a:solidFill>
                <a:schemeClr val="bg2"/>
              </a:solidFill>
              <a:latin typeface="+mj-lt"/>
            </a:endParaRPr>
          </a:p>
          <a:p>
            <a:pPr lvl="1"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Master WSD will request “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generic operational parameters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” from the WSDB. These are the channels and powers that a generic slave device can use.  Master WSD will broadcast generic operational parameters</a:t>
            </a:r>
          </a:p>
          <a:p>
            <a:pPr lvl="1"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lvl="1"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Slave WSDs could continue using the generic operational parameters or could provide the master with additional information (location). Master would then relay this information to the WSDB, which would calculate “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specific operational parameters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” for a particular slave.</a:t>
            </a:r>
          </a:p>
          <a:p>
            <a:pPr lvl="1"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lvl="1"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Master WSD will also have to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report the slave WSD’s channel usage parameters 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to the qualifying WSDB from which it has obtained operational parameters</a:t>
            </a:r>
          </a:p>
          <a:p>
            <a:pPr algn="just">
              <a:defRPr/>
            </a:pPr>
            <a:endParaRPr lang="en-US" sz="16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600" u="none" dirty="0" smtClean="0">
                <a:solidFill>
                  <a:schemeClr val="bg2"/>
                </a:solidFill>
                <a:latin typeface="+mj-lt"/>
              </a:rPr>
              <a:t>Interference management: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lvl="1"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WSDBs will make available to 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Ofcom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an information system,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“White Space Devices Information System” (WSDIS), 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that provides information for the purposes of carrying out an initial triage of interference cases.</a:t>
            </a:r>
          </a:p>
          <a:p>
            <a:pPr lvl="1"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lvl="1" algn="just">
              <a:defRPr/>
            </a:pP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Ofcom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will be able to: (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i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) instruct WSDBs to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require a particular WSD to cease transmission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. (ii) provide to a WSDB a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set of new maximum power limits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for a particular location and channels “Unscheduled Adjustments data”. (iii)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instruct a WSDB to cease 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providing some or all WSDB services.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600" u="none" dirty="0" smtClean="0">
                <a:solidFill>
                  <a:srgbClr val="FF0000"/>
                </a:solidFill>
                <a:latin typeface="+mj-lt"/>
              </a:rPr>
              <a:t>WSDBs will operate independently of each other</a:t>
            </a:r>
            <a:r>
              <a:rPr lang="en-US" sz="1600" u="none" dirty="0" smtClean="0">
                <a:solidFill>
                  <a:schemeClr val="bg2"/>
                </a:solidFill>
                <a:latin typeface="+mj-lt"/>
              </a:rPr>
              <a:t>. In the future, it may become desirable for the provision of WSDB services to have information about other WSDBs’ operations.</a:t>
            </a:r>
            <a:endParaRPr lang="en-US" sz="1400" u="none" dirty="0" smtClean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6" name="CaixaDeTexto 3"/>
          <p:cNvSpPr txBox="1">
            <a:spLocks noChangeArrowheads="1"/>
          </p:cNvSpPr>
          <p:nvPr/>
        </p:nvSpPr>
        <p:spPr bwMode="auto">
          <a:xfrm>
            <a:off x="0" y="142875"/>
            <a:ext cx="8893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/>
            <a:r>
              <a:rPr lang="pt-BR" sz="1800" u="none" dirty="0" smtClean="0">
                <a:solidFill>
                  <a:srgbClr val="262626"/>
                </a:solidFill>
                <a:latin typeface="Arial" charset="0"/>
              </a:rPr>
              <a:t>TV White </a:t>
            </a:r>
            <a:r>
              <a:rPr lang="pt-BR" sz="1800" u="none" dirty="0" err="1" smtClean="0">
                <a:solidFill>
                  <a:srgbClr val="262626"/>
                </a:solidFill>
                <a:latin typeface="Arial" charset="0"/>
              </a:rPr>
              <a:t>Spaces</a:t>
            </a:r>
            <a:r>
              <a:rPr lang="pt-BR" sz="1800" u="none" dirty="0" smtClean="0">
                <a:solidFill>
                  <a:srgbClr val="262626"/>
                </a:solidFill>
                <a:latin typeface="Arial" charset="0"/>
              </a:rPr>
              <a:t> framework</a:t>
            </a: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158750" y="642918"/>
            <a:ext cx="8770968" cy="46166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Multiple WSDs and interference aggregation: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We have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implicitly assumed that at any one time only one WSD radiates per pixel/location and per DTT channel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. 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In practice, 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a WSDB may provide services to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multiple WSDs in the same geographic area and the same DTT channels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. This may result in an aggregation of interferer signal powers. 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We believe that such aggregation of interference is unlikely to be problematic in the short term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, for the following reasons:  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marL="857250" lvl="1" indent="-400050" algn="just">
              <a:buAutoNum type="romanLcParenBoth"/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devices (in particular mobile devices) rarely transmit at the full power. </a:t>
            </a:r>
          </a:p>
          <a:p>
            <a:pPr marL="857250" lvl="1" indent="-400050" algn="just">
              <a:buAutoNum type="romanLcParenBoth"/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marL="857250" lvl="1" indent="-400050" algn="just">
              <a:buAutoNum type="romanLcParenBoth"/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Received power reduces rapidly with increasing geographic and frequency separation from a transmitter</a:t>
            </a:r>
          </a:p>
          <a:p>
            <a:pPr marL="857250" lvl="1" indent="-400050" algn="just">
              <a:buAutoNum type="romanLcParenBoth"/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marL="857250" lvl="1" indent="-400050" algn="just">
              <a:buAutoNum type="romanLcParenBoth"/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many will implement polite protocols, such as “listen-before talk” in Wi-Fi.</a:t>
            </a:r>
          </a:p>
          <a:p>
            <a:pPr marL="857250" lvl="1" indent="-400050" algn="just">
              <a:buAutoNum type="romanLcParenBoth"/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marL="857250" lvl="1" indent="-400050" algn="just">
              <a:buAutoNum type="romanLcParenBoth"/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The emission limits include implicit margins which will provide some mitigation of interference aggregation. </a:t>
            </a:r>
          </a:p>
        </p:txBody>
      </p:sp>
      <p:sp>
        <p:nvSpPr>
          <p:cNvPr id="6" name="CaixaDeTexto 3"/>
          <p:cNvSpPr txBox="1">
            <a:spLocks noChangeArrowheads="1"/>
          </p:cNvSpPr>
          <p:nvPr/>
        </p:nvSpPr>
        <p:spPr bwMode="auto">
          <a:xfrm>
            <a:off x="0" y="142875"/>
            <a:ext cx="8893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/>
            <a:r>
              <a:rPr lang="pt-BR" sz="1800" u="none" dirty="0" err="1" smtClean="0">
                <a:solidFill>
                  <a:srgbClr val="262626"/>
                </a:solidFill>
                <a:latin typeface="Arial" charset="0"/>
              </a:rPr>
              <a:t>Coexistence</a:t>
            </a:r>
            <a:r>
              <a:rPr lang="pt-BR" sz="1800" u="none" dirty="0" smtClean="0">
                <a:solidFill>
                  <a:srgbClr val="262626"/>
                </a:solidFill>
                <a:latin typeface="Arial" charset="0"/>
              </a:rPr>
              <a:t> approach</a:t>
            </a:r>
          </a:p>
        </p:txBody>
      </p:sp>
      <p:sp>
        <p:nvSpPr>
          <p:cNvPr id="5" name="Seta para baixo 4"/>
          <p:cNvSpPr/>
          <p:nvPr/>
        </p:nvSpPr>
        <p:spPr bwMode="auto">
          <a:xfrm>
            <a:off x="4139952" y="5301208"/>
            <a:ext cx="576064" cy="792088"/>
          </a:xfrm>
          <a:prstGeom prst="downArrow">
            <a:avLst/>
          </a:prstGeom>
          <a:noFill/>
          <a:ln w="5715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1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79512" y="6114782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u="none" dirty="0" smtClean="0">
                <a:solidFill>
                  <a:srgbClr val="FF0000"/>
                </a:solidFill>
                <a:latin typeface="+mj-lt"/>
              </a:rPr>
              <a:t>NÃO DEFINE COMO FAZER A ALOCAÇÃO DE POTÊNCIA DOS WSD</a:t>
            </a: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158750" y="642918"/>
            <a:ext cx="8770968" cy="28931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We expect to only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take into account one single transmitter for a given pixel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. Intention is to protect the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transmitter in actual use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in each location.  We use an existing industry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DTT planning tool (UKPM)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.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Not expect 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that WSD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co-channel use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will occur in practice. There is an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overall cap of 36 dBm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/(8 MHz) regardless of class, type or location of device. 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DTT network is planned for reception using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rooftop aerials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, not indoor aerials. Parameters we have set out to ensure a low probability of harmful interference to viewers using rooftop aerials.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Classify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protection ratios 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in two categories: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“high” and “low”. 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“High” reflects the “stop/start” </a:t>
            </a:r>
            <a:r>
              <a:rPr lang="en-US" sz="1400" u="none" dirty="0" err="1" smtClean="0">
                <a:solidFill>
                  <a:schemeClr val="bg2"/>
                </a:solidFill>
                <a:latin typeface="+mj-lt"/>
              </a:rPr>
              <a:t>behaviour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to which some DTT receivers are particularly sensitive.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algn="just">
              <a:defRPr/>
            </a:pP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WSDs are classified into one of five classes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, by comparing devices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out of band emissions 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to a table with reference values for each device (the mask).</a:t>
            </a:r>
          </a:p>
        </p:txBody>
      </p:sp>
      <p:sp>
        <p:nvSpPr>
          <p:cNvPr id="6" name="CaixaDeTexto 3"/>
          <p:cNvSpPr txBox="1">
            <a:spLocks noChangeArrowheads="1"/>
          </p:cNvSpPr>
          <p:nvPr/>
        </p:nvSpPr>
        <p:spPr bwMode="auto">
          <a:xfrm>
            <a:off x="0" y="142875"/>
            <a:ext cx="8893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/>
            <a:r>
              <a:rPr lang="en-US" sz="1800" u="none" dirty="0" smtClean="0">
                <a:solidFill>
                  <a:srgbClr val="262626"/>
                </a:solidFill>
                <a:latin typeface="Arial" charset="0"/>
              </a:rPr>
              <a:t>Coexistence in relation to DTT</a:t>
            </a:r>
            <a:endParaRPr lang="pt-BR" sz="1800" u="none" dirty="0" smtClean="0">
              <a:solidFill>
                <a:srgbClr val="262626"/>
              </a:solidFill>
              <a:latin typeface="Arial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29332" y="3786209"/>
            <a:ext cx="33147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42844" y="3776260"/>
            <a:ext cx="5643602" cy="28931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We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do not know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 where within a pixel DTT receivers are, which introduces two questions. One is the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distance between the WSD and the DTT receiver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. The other is whether the </a:t>
            </a: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TV aerial will be pointing directly at the WSD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. How we deal with uncertainty about the location of DTT receivers:</a:t>
            </a:r>
          </a:p>
          <a:p>
            <a:pPr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lvl="1" algn="just">
              <a:defRPr/>
            </a:pP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Tiers 0/1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:  rely on statistics for both the distance between WSD and DTT and antenna pointing.</a:t>
            </a:r>
          </a:p>
          <a:p>
            <a:pPr lvl="1"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lvl="1" algn="just">
              <a:defRPr/>
            </a:pP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Tier 2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: rely on statistics for the distance between the two, but use the angle between the two pixels.</a:t>
            </a:r>
          </a:p>
          <a:p>
            <a:pPr lvl="1" algn="just">
              <a:defRPr/>
            </a:pPr>
            <a:endParaRPr lang="en-US" sz="1400" u="none" dirty="0" smtClean="0">
              <a:solidFill>
                <a:schemeClr val="bg2"/>
              </a:solidFill>
              <a:latin typeface="+mj-lt"/>
            </a:endParaRPr>
          </a:p>
          <a:p>
            <a:pPr lvl="1" algn="just">
              <a:defRPr/>
            </a:pPr>
            <a:r>
              <a:rPr lang="en-US" sz="1400" u="none" dirty="0" smtClean="0">
                <a:solidFill>
                  <a:srgbClr val="FF0000"/>
                </a:solidFill>
                <a:latin typeface="+mj-lt"/>
              </a:rPr>
              <a:t>Tiers 3 and above</a:t>
            </a:r>
            <a:r>
              <a:rPr lang="en-US" sz="1400" u="none" dirty="0" smtClean="0">
                <a:solidFill>
                  <a:schemeClr val="bg2"/>
                </a:solidFill>
                <a:latin typeface="+mj-lt"/>
              </a:rPr>
              <a:t>: use the distance and angle.</a:t>
            </a: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PRESI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odeloPRESI.pp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modeloPRESI.ppt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PRESI.ppt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PRESI.pp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C:\Publico\modeloPRESI.ppt</Template>
  <TotalTime>29863</TotalTime>
  <Words>3164</Words>
  <Application>Microsoft Office PowerPoint</Application>
  <PresentationFormat>Apresentação na tela (4:3)</PresentationFormat>
  <Paragraphs>375</Paragraphs>
  <Slides>22</Slides>
  <Notes>20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modeloPRESI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INMETRO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ANDREA ALMEIDA</dc:creator>
  <cp:lastModifiedBy>Angelo Antonio Caldeira Canavitsas</cp:lastModifiedBy>
  <cp:revision>3565</cp:revision>
  <cp:lastPrinted>2007-03-29T20:16:13Z</cp:lastPrinted>
  <dcterms:created xsi:type="dcterms:W3CDTF">1998-11-18T12:28:16Z</dcterms:created>
  <dcterms:modified xsi:type="dcterms:W3CDTF">2015-09-25T14:19:15Z</dcterms:modified>
</cp:coreProperties>
</file>